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646" r:id="rId2"/>
    <p:sldId id="573" r:id="rId3"/>
    <p:sldId id="589" r:id="rId4"/>
    <p:sldId id="675" r:id="rId5"/>
    <p:sldId id="628" r:id="rId6"/>
    <p:sldId id="631" r:id="rId7"/>
    <p:sldId id="664" r:id="rId8"/>
    <p:sldId id="662" r:id="rId9"/>
    <p:sldId id="661" r:id="rId10"/>
    <p:sldId id="679" r:id="rId11"/>
    <p:sldId id="681" r:id="rId12"/>
    <p:sldId id="682" r:id="rId13"/>
    <p:sldId id="633" r:id="rId14"/>
    <p:sldId id="620" r:id="rId15"/>
    <p:sldId id="669" r:id="rId16"/>
    <p:sldId id="591" r:id="rId17"/>
    <p:sldId id="649" r:id="rId18"/>
    <p:sldId id="615" r:id="rId19"/>
    <p:sldId id="612" r:id="rId20"/>
    <p:sldId id="655" r:id="rId21"/>
    <p:sldId id="670" r:id="rId22"/>
    <p:sldId id="593" r:id="rId23"/>
    <p:sldId id="656" r:id="rId24"/>
    <p:sldId id="634" r:id="rId25"/>
    <p:sldId id="654" r:id="rId26"/>
    <p:sldId id="671" r:id="rId27"/>
    <p:sldId id="635" r:id="rId28"/>
    <p:sldId id="678" r:id="rId29"/>
    <p:sldId id="672" r:id="rId30"/>
    <p:sldId id="658" r:id="rId31"/>
    <p:sldId id="651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000066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vely, Malaki - Baltimore, MD" initials="GM-B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0066CC"/>
    <a:srgbClr val="99CC00"/>
    <a:srgbClr val="0079A4"/>
    <a:srgbClr val="0099CC"/>
    <a:srgbClr val="0099FF"/>
    <a:srgbClr val="3366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60" autoAdjust="0"/>
    <p:restoredTop sz="84163" autoAdjust="0"/>
  </p:normalViewPr>
  <p:slideViewPr>
    <p:cSldViewPr snapToGrid="0">
      <p:cViewPr varScale="1">
        <p:scale>
          <a:sx n="60" d="100"/>
          <a:sy n="60" d="100"/>
        </p:scale>
        <p:origin x="-1428" y="-96"/>
      </p:cViewPr>
      <p:guideLst>
        <p:guide orient="horz" pos="743"/>
        <p:guide pos="2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84" y="216"/>
      </p:cViewPr>
      <p:guideLst>
        <p:guide orient="horz" pos="2929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5-01T10:25:23.655" idx="2">
    <p:pos x="10" y="10"/>
    <p:text>What are channels?
Two are available through all channels and the other two are commerical and online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>
            <a:lvl1pPr defTabSz="919163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>
            <a:lvl1pPr algn="r" defTabSz="919163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b" anchorCtr="0" compatLnSpc="1">
            <a:prstTxWarp prst="textNoShape">
              <a:avLst/>
            </a:prstTxWarp>
          </a:bodyPr>
          <a:lstStyle>
            <a:lvl1pPr defTabSz="919163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b" anchorCtr="0" compatLnSpc="1">
            <a:prstTxWarp prst="textNoShape">
              <a:avLst/>
            </a:prstTxWarp>
          </a:bodyPr>
          <a:lstStyle>
            <a:lvl1pPr algn="r" defTabSz="919163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E6A3343-8745-40AF-A939-B153CE417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2883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>
            <a:lvl1pPr defTabSz="919163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>
            <a:lvl1pPr algn="r" defTabSz="919163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0088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b" anchorCtr="0" compatLnSpc="1">
            <a:prstTxWarp prst="textNoShape">
              <a:avLst/>
            </a:prstTxWarp>
          </a:bodyPr>
          <a:lstStyle>
            <a:lvl1pPr defTabSz="919163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b" anchorCtr="0" compatLnSpc="1">
            <a:prstTxWarp prst="textNoShape">
              <a:avLst/>
            </a:prstTxWarp>
          </a:bodyPr>
          <a:lstStyle>
            <a:lvl1pPr algn="r" defTabSz="919163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0B5016-E2AF-46F5-A1D3-72659FF19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7212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/>
            <a:fld id="{84413E75-AF56-4B72-8004-04A885B35B7E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2964" y="4296670"/>
            <a:ext cx="5532437" cy="422156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802" tIns="44461" rIns="104802" bIns="44461"/>
          <a:lstStyle/>
          <a:p>
            <a:pPr eaLnBrk="1" hangingPunct="1"/>
            <a:endParaRPr lang="en-US" dirty="0" smtClean="0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960814" y="1"/>
            <a:ext cx="3049587" cy="46498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3960814" y="8807453"/>
            <a:ext cx="3049587" cy="48894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12294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4850"/>
            <a:ext cx="4629150" cy="34718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D14E1F5-038B-4B7A-8568-605C8D4C6206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0524FBC-8A06-48D5-9DA6-EE9F44133958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BA8B83AA-40E5-45F6-A9AD-18F712421CB7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860EB1C3-F57A-4AD6-914D-1323EF8F84E7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 anchor="b"/>
          <a:lstStyle>
            <a:lvl1pPr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r" eaLnBrk="1" hangingPunct="1"/>
            <a:fld id="{B5CC900C-4084-4698-82BC-4E2BAF957F32}" type="slidenum">
              <a:rPr lang="en-US" sz="1200" b="0">
                <a:solidFill>
                  <a:schemeClr val="tx1"/>
                </a:solidFill>
              </a:rPr>
              <a:pPr algn="r" eaLnBrk="1" hangingPunct="1"/>
              <a:t>14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4525" y="4340225"/>
            <a:ext cx="5673725" cy="41798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/>
            <a:fld id="{7DB13D14-1BA0-4569-8D98-E871E6614640}" type="slidenum">
              <a:rPr lang="en-US" sz="1200" smtClean="0"/>
              <a:pPr eaLnBrk="1" hangingPunct="1"/>
              <a:t>15</a:t>
            </a:fld>
            <a:endParaRPr lang="en-US" sz="12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EC82076E-9D0E-44B9-B0BC-8F496113AE18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2963" y="4297363"/>
            <a:ext cx="5713412" cy="42592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802" tIns="44461" rIns="104802" bIns="44461"/>
          <a:lstStyle/>
          <a:p>
            <a:pPr>
              <a:spcBef>
                <a:spcPct val="20000"/>
              </a:spcBef>
              <a:spcAft>
                <a:spcPct val="60000"/>
              </a:spcAft>
            </a:pPr>
            <a:endParaRPr lang="en-US" smtClean="0"/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3960813" y="0"/>
            <a:ext cx="3049587" cy="4651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3960813" y="8807450"/>
            <a:ext cx="3049587" cy="4889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4506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4850"/>
            <a:ext cx="4629150" cy="34718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eaLnBrk="1" hangingPunct="1"/>
            <a:fld id="{4E67B749-5DE4-4D72-BE8D-0596A274A45F}" type="slidenum">
              <a:rPr lang="en-US" sz="1200" smtClean="0"/>
              <a:pPr eaLnBrk="1" hangingPunct="1"/>
              <a:t>17</a:t>
            </a:fld>
            <a:endParaRPr lang="en-US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Title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3C979D70-CDA2-4B89-96BD-17394CF72A69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2963" y="4297363"/>
            <a:ext cx="5532437" cy="42211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802" tIns="44461" rIns="104802" bIns="44461"/>
          <a:lstStyle/>
          <a:p>
            <a:pPr eaLnBrk="1" hangingPunct="1">
              <a:spcBef>
                <a:spcPct val="10000"/>
              </a:spcBef>
            </a:pPr>
            <a:endParaRPr lang="en-US" smtClean="0"/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3960813" y="0"/>
            <a:ext cx="3049587" cy="4651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3960813" y="8807450"/>
            <a:ext cx="3049587" cy="4889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46086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4850"/>
            <a:ext cx="4629150" cy="34718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B14E0930-728D-45B2-A389-52B71A76B2C6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 anchor="b"/>
          <a:lstStyle>
            <a:lvl1pPr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r" eaLnBrk="1" hangingPunct="1"/>
            <a:fld id="{3F5650A8-AF23-43EE-B13D-4542F7831F49}" type="slidenum">
              <a:rPr lang="en-US" sz="1200" b="0">
                <a:solidFill>
                  <a:schemeClr val="tx1"/>
                </a:solidFill>
              </a:rPr>
              <a:pPr algn="r" eaLnBrk="1" hangingPunct="1"/>
              <a:t>19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B14E0930-728D-45B2-A389-52B71A76B2C6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20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 anchor="b"/>
          <a:lstStyle>
            <a:lvl1pPr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r" eaLnBrk="1" hangingPunct="1"/>
            <a:fld id="{3F5650A8-AF23-43EE-B13D-4542F7831F49}" type="slidenum">
              <a:rPr lang="en-US" sz="1200" b="0">
                <a:solidFill>
                  <a:schemeClr val="tx1"/>
                </a:solidFill>
              </a:rPr>
              <a:pPr algn="r" eaLnBrk="1" hangingPunct="1"/>
              <a:t>20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A0C0E981-B3A2-4E72-BF3D-3DBC7AE2CB8D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971926" y="8831421"/>
            <a:ext cx="3038475" cy="46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r" eaLnBrk="1" hangingPunct="1"/>
            <a:fld id="{4749BF7D-BC92-4CA8-AAE5-6D7D9DDC0BAE}" type="slidenum">
              <a:rPr lang="en-US" sz="1200"/>
              <a:pPr algn="r" eaLnBrk="1" hangingPunct="1"/>
              <a:t>21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66D5DB37-81EC-4D4E-8256-4D52E3DCD6EF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2963" y="4297363"/>
            <a:ext cx="5532437" cy="46116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802" tIns="44461" rIns="104802" bIns="44461"/>
          <a:lstStyle/>
          <a:p>
            <a:pPr eaLnBrk="1" hangingPunct="1">
              <a:spcBef>
                <a:spcPct val="10000"/>
              </a:spcBef>
            </a:pPr>
            <a:endParaRPr lang="en-US" smtClean="0"/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3960813" y="0"/>
            <a:ext cx="3049587" cy="4651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3960813" y="8807450"/>
            <a:ext cx="3049587" cy="4889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48134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4850"/>
            <a:ext cx="4629150" cy="34718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971926" y="8831421"/>
            <a:ext cx="3038475" cy="46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r" eaLnBrk="1" hangingPunct="1"/>
            <a:fld id="{4749BF7D-BC92-4CA8-AAE5-6D7D9DDC0BAE}" type="slidenum">
              <a:rPr lang="en-US" sz="1200"/>
              <a:pPr algn="r" eaLnBrk="1" hangingPunct="1"/>
              <a:t>23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77E660A8-7523-4FF9-BBE4-2A62417AE0D2}" type="slidenum">
              <a:rPr lang="en-US" sz="1200" b="0" smtClean="0">
                <a:solidFill>
                  <a:schemeClr val="tx1"/>
                </a:solidFill>
                <a:ea typeface="ヒラギノ角ゴ Pro W3" pitchFamily="1" charset="-128"/>
              </a:rPr>
              <a:pPr eaLnBrk="1" hangingPunct="1"/>
              <a:t>24</a:t>
            </a:fld>
            <a:endParaRPr lang="en-US" sz="1200" b="0" smtClean="0">
              <a:solidFill>
                <a:schemeClr val="tx1"/>
              </a:solidFill>
              <a:ea typeface="ヒラギノ角ゴ Pro W3" pitchFamily="1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C1A4A0ED-014B-4334-ADD2-2A88158DF373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25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 anchor="b"/>
          <a:lstStyle>
            <a:lvl1pPr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r" eaLnBrk="1" hangingPunct="1"/>
            <a:fld id="{C6B94059-C6C6-4AB3-BF65-7DD7886E5B3D}" type="slidenum">
              <a:rPr lang="en-US" sz="1200" b="0">
                <a:solidFill>
                  <a:schemeClr val="tx1"/>
                </a:solidFill>
              </a:rPr>
              <a:pPr algn="r" eaLnBrk="1" hangingPunct="1"/>
              <a:t>25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600" b="1">
                <a:solidFill>
                  <a:srgbClr val="000066"/>
                </a:solidFill>
                <a:latin typeface="Arial" pitchFamily="34" charset="0"/>
              </a:defRPr>
            </a:lvl1pPr>
            <a:lvl2pPr marL="742950" indent="-285750" defTabSz="919163">
              <a:defRPr sz="1600" b="1">
                <a:solidFill>
                  <a:srgbClr val="000066"/>
                </a:solidFill>
                <a:latin typeface="Arial" pitchFamily="34" charset="0"/>
              </a:defRPr>
            </a:lvl2pPr>
            <a:lvl3pPr marL="1143000" indent="-228600" defTabSz="919163">
              <a:defRPr sz="1600" b="1">
                <a:solidFill>
                  <a:srgbClr val="000066"/>
                </a:solidFill>
                <a:latin typeface="Arial" pitchFamily="34" charset="0"/>
              </a:defRPr>
            </a:lvl3pPr>
            <a:lvl4pPr marL="1600200" indent="-228600" defTabSz="919163">
              <a:defRPr sz="1600" b="1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defTabSz="919163">
              <a:defRPr sz="1600" b="1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fld id="{CB94023A-AAEC-49E1-B600-0F02CBE49A06}" type="slidenum">
              <a:rPr lang="en-US" sz="1200" b="0" smtClean="0">
                <a:solidFill>
                  <a:schemeClr val="tx1"/>
                </a:solidFill>
              </a:rPr>
              <a:pPr/>
              <a:t>26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 anchor="b"/>
          <a:lstStyle>
            <a:lvl1pPr defTabSz="931863">
              <a:defRPr sz="1600" b="1">
                <a:solidFill>
                  <a:srgbClr val="000066"/>
                </a:solidFill>
                <a:latin typeface="Arial" pitchFamily="34" charset="0"/>
              </a:defRPr>
            </a:lvl1pPr>
            <a:lvl2pPr marL="742950" indent="-285750" defTabSz="931863">
              <a:defRPr sz="1600" b="1">
                <a:solidFill>
                  <a:srgbClr val="000066"/>
                </a:solidFill>
                <a:latin typeface="Arial" pitchFamily="34" charset="0"/>
              </a:defRPr>
            </a:lvl2pPr>
            <a:lvl3pPr marL="1143000" indent="-228600" defTabSz="931863">
              <a:defRPr sz="1600" b="1">
                <a:solidFill>
                  <a:srgbClr val="000066"/>
                </a:solidFill>
                <a:latin typeface="Arial" pitchFamily="34" charset="0"/>
              </a:defRPr>
            </a:lvl3pPr>
            <a:lvl4pPr marL="1600200" indent="-228600" defTabSz="931863">
              <a:defRPr sz="1600" b="1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defTabSz="931863">
              <a:defRPr sz="1600" b="1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defTabSz="931863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defTabSz="931863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defTabSz="931863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defTabSz="931863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algn="r"/>
            <a:fld id="{9128125F-4A23-409C-BB96-BD382DEBA358}" type="slidenum">
              <a:rPr lang="en-US" sz="1200" b="0">
                <a:solidFill>
                  <a:schemeClr val="tx1"/>
                </a:solidFill>
              </a:rPr>
              <a:pPr algn="r"/>
              <a:t>26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6448425" y="8831263"/>
            <a:ext cx="5619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4F99BD64-147B-4D87-8E74-C540B1273600}" type="slidenum">
              <a:rPr lang="en-US" sz="1200">
                <a:solidFill>
                  <a:schemeClr val="tx1"/>
                </a:solidFill>
              </a:rPr>
              <a:pPr eaLnBrk="1" hangingPunct="1"/>
              <a:t>27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5140C59D-7EAA-48DA-8381-A4E7DF90E16E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29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F5141BA5-C2EC-4A93-A961-B38E28A17354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30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0B5016-E2AF-46F5-A1D3-72659FF193A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3724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204C42A4-0557-4F92-A72A-748358AE6F89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5140C59D-7EAA-48DA-8381-A4E7DF90E16E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CC879454-9126-4B09-822B-E6B4AA6618BD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CC879454-9126-4B09-822B-E6B4AA6618BD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CC879454-9126-4B09-822B-E6B4AA6618BD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defTabSz="919163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CC879454-9126-4B09-822B-E6B4AA6618BD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F9B2C1-D07E-4166-988E-B8FC17FDB5B7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79740-5443-452D-AD34-3EC29940A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925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C880D-CF16-4467-AE15-4699F399C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29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C71C8-6CEF-47DE-9EE9-F9A6DD216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274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684C4-5664-4D24-A535-6222EF169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493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152FA-BD97-427C-95F6-5A11D3566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645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8099E-0876-40D0-A77F-086E54546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866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926BB-F0E6-41B9-A93E-4BB6E9A75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79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B2EC7-31B5-41E0-9A4E-CCC37B8F6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684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97FE3-C4F0-4C81-8FEA-48A0D7B58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36807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A0754-9616-4C35-ADA6-7E1F111B6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487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AF284-E52E-4395-8D4A-321176F8A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239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3603624" y="338956"/>
            <a:ext cx="54768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r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Price Change 2015</a:t>
            </a: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7700" y="6477000"/>
            <a:ext cx="723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000">
                <a:solidFill>
                  <a:srgbClr val="989A99"/>
                </a:solidFill>
                <a:ea typeface="ヒラギノ角ゴ Pro W3" pitchFamily="1" charset="-128"/>
              </a:defRPr>
            </a:lvl1pPr>
          </a:lstStyle>
          <a:p>
            <a:pPr>
              <a:defRPr/>
            </a:pPr>
            <a:fld id="{2C12D58E-E868-478A-8860-AF9105906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33"/>
          <p:cNvSpPr>
            <a:spLocks noChangeArrowheads="1"/>
          </p:cNvSpPr>
          <p:nvPr/>
        </p:nvSpPr>
        <p:spPr bwMode="auto">
          <a:xfrm>
            <a:off x="609600" y="6486525"/>
            <a:ext cx="7591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endParaRPr lang="en-US" sz="120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800" b="1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Ø"/>
        <a:defRPr sz="26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49238" y="1346200"/>
            <a:ext cx="863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imes" pitchFamily="18" charset="0"/>
              <a:cs typeface="Arial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49238" y="1346200"/>
            <a:ext cx="863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imes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49238" y="855663"/>
            <a:ext cx="8636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4000" b="1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4000" b="1" dirty="0" smtClean="0">
                <a:latin typeface="Arial Black" panose="020B0A04020102020204" pitchFamily="34" charset="0"/>
              </a:rPr>
              <a:t>USPS Pricing </a:t>
            </a:r>
            <a:r>
              <a:rPr lang="en-US" sz="4000" b="1" dirty="0">
                <a:latin typeface="Arial Black" panose="020B0A04020102020204" pitchFamily="34" charset="0"/>
              </a:rPr>
              <a:t>Overview</a:t>
            </a:r>
          </a:p>
          <a:p>
            <a:pPr algn="ctr"/>
            <a:endParaRPr lang="en-US" sz="4000" b="1" dirty="0">
              <a:latin typeface="Arial Black" panose="020B0A04020102020204" pitchFamily="34" charset="0"/>
            </a:endParaRPr>
          </a:p>
          <a:p>
            <a:pPr algn="ctr"/>
            <a:endParaRPr lang="en-US" b="1" dirty="0">
              <a:latin typeface="Arial Black" panose="020B0A04020102020204" pitchFamily="34" charset="0"/>
            </a:endParaRPr>
          </a:p>
          <a:p>
            <a:pPr algn="ctr"/>
            <a:endParaRPr lang="en-US" b="1" dirty="0">
              <a:latin typeface="Arial Black" panose="020B0A04020102020204" pitchFamily="34" charset="0"/>
            </a:endParaRPr>
          </a:p>
          <a:p>
            <a:pPr algn="ctr"/>
            <a:endParaRPr lang="en-US" b="1" dirty="0" smtClean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May 2015</a:t>
            </a:r>
            <a:endParaRPr lang="en-US" dirty="0"/>
          </a:p>
          <a:p>
            <a:pPr algn="ctr"/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461454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2"/>
          <p:cNvSpPr>
            <a:spLocks noGrp="1"/>
          </p:cNvSpPr>
          <p:nvPr>
            <p:ph idx="1"/>
          </p:nvPr>
        </p:nvSpPr>
        <p:spPr>
          <a:xfrm>
            <a:off x="457200" y="1224035"/>
            <a:ext cx="8077200" cy="45307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b="1" dirty="0" smtClean="0"/>
              <a:t>USPS Tracking</a:t>
            </a:r>
          </a:p>
          <a:p>
            <a:pPr>
              <a:defRPr/>
            </a:pPr>
            <a:r>
              <a:rPr lang="en-US" dirty="0" smtClean="0"/>
              <a:t>Included </a:t>
            </a:r>
            <a:r>
              <a:rPr lang="en-US" b="1" u="sng" dirty="0" smtClean="0"/>
              <a:t>at no additional charge</a:t>
            </a:r>
            <a:r>
              <a:rPr lang="en-US" b="1" dirty="0" smtClean="0"/>
              <a:t> </a:t>
            </a:r>
            <a:r>
              <a:rPr lang="en-US" dirty="0" smtClean="0"/>
              <a:t>for the following market dominant products: </a:t>
            </a:r>
          </a:p>
          <a:p>
            <a:pPr lvl="1">
              <a:defRPr/>
            </a:pPr>
            <a:r>
              <a:rPr lang="en-US" sz="2800" dirty="0" smtClean="0"/>
              <a:t>First-Class Mail parcels </a:t>
            </a:r>
          </a:p>
          <a:p>
            <a:pPr lvl="1">
              <a:defRPr/>
            </a:pPr>
            <a:r>
              <a:rPr lang="en-US" sz="2800" dirty="0" smtClean="0"/>
              <a:t>Media Mail</a:t>
            </a:r>
          </a:p>
          <a:p>
            <a:pPr lvl="1">
              <a:defRPr/>
            </a:pPr>
            <a:r>
              <a:rPr lang="en-US" sz="2800" dirty="0" smtClean="0"/>
              <a:t>Library Mail</a:t>
            </a:r>
          </a:p>
          <a:p>
            <a:pPr lvl="1">
              <a:defRPr/>
            </a:pPr>
            <a:r>
              <a:rPr lang="en-US" sz="2800" dirty="0" smtClean="0"/>
              <a:t>Bound Printed Matter </a:t>
            </a:r>
          </a:p>
          <a:p>
            <a:pPr lvl="1">
              <a:buFont typeface="Wingdings" pitchFamily="2" charset="2"/>
              <a:buNone/>
              <a:defRPr/>
            </a:pPr>
            <a:endParaRPr lang="en-US" sz="2800" dirty="0" smtClean="0"/>
          </a:p>
          <a:p>
            <a:pPr>
              <a:defRPr/>
            </a:pPr>
            <a:r>
              <a:rPr lang="en-US" dirty="0" smtClean="0"/>
              <a:t>Tracking still available for purchase with Standard Mail parcels </a:t>
            </a:r>
          </a:p>
          <a:p>
            <a:pPr>
              <a:buFont typeface="Wingdings" pitchFamily="2" charset="2"/>
              <a:buNone/>
              <a:defRPr/>
            </a:pPr>
            <a:endParaRPr lang="en-US" sz="1000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2484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47334DA-EB8C-4AD7-8BDF-60DF5B7FB410}" type="slidenum">
              <a:rPr lang="en-US" smtClean="0">
                <a:solidFill>
                  <a:srgbClr val="000000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8252" y="2808904"/>
            <a:ext cx="2133600" cy="158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4744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b="1" kern="1200" dirty="0" smtClean="0"/>
              <a:t>Certified Mail</a:t>
            </a:r>
          </a:p>
          <a:p>
            <a:pPr>
              <a:defRPr/>
            </a:pPr>
            <a:r>
              <a:rPr lang="en-US" kern="1200" dirty="0" smtClean="0"/>
              <a:t>3 new combined offerings to allow mailers to combine services: </a:t>
            </a:r>
            <a:r>
              <a:rPr lang="en-US" b="1" kern="1200" dirty="0" smtClean="0"/>
              <a:t> 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2484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B4C3876-6028-4EB6-B2C4-3C9F4528D392}" type="slidenum">
              <a:rPr lang="en-US" smtClean="0">
                <a:solidFill>
                  <a:srgbClr val="000000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0" t="27344" r="3751" b="27344"/>
          <a:stretch>
            <a:fillRect/>
          </a:stretch>
        </p:blipFill>
        <p:spPr bwMode="auto">
          <a:xfrm>
            <a:off x="914400" y="2954338"/>
            <a:ext cx="6096000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25816">
            <a:off x="6311900" y="5078413"/>
            <a:ext cx="21336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3992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2"/>
          <p:cNvSpPr>
            <a:spLocks noGrp="1"/>
          </p:cNvSpPr>
          <p:nvPr>
            <p:ph idx="1"/>
          </p:nvPr>
        </p:nvSpPr>
        <p:spPr>
          <a:xfrm>
            <a:off x="457200" y="1205952"/>
            <a:ext cx="6172200" cy="15430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b="1" dirty="0" smtClean="0"/>
              <a:t>Insurance</a:t>
            </a:r>
          </a:p>
          <a:p>
            <a:pPr>
              <a:defRPr/>
            </a:pPr>
            <a:r>
              <a:rPr lang="en-US" dirty="0" smtClean="0"/>
              <a:t>Combined two tables in to one for Domestic</a:t>
            </a:r>
          </a:p>
          <a:p>
            <a:pPr>
              <a:defRPr/>
            </a:pPr>
            <a:r>
              <a:rPr lang="en-US" dirty="0" smtClean="0"/>
              <a:t>Combined three tables into two for International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2484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B1166F8-CC11-4411-8FC5-29DE199BCF15}" type="slidenum">
              <a:rPr lang="en-US" smtClean="0">
                <a:solidFill>
                  <a:srgbClr val="000000"/>
                </a:solidFill>
                <a:latin typeface="Verdan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76" t="23438" r="3751" b="14063"/>
          <a:stretch>
            <a:fillRect/>
          </a:stretch>
        </p:blipFill>
        <p:spPr bwMode="auto">
          <a:xfrm rot="340307">
            <a:off x="6699250" y="1887538"/>
            <a:ext cx="1989138" cy="12938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p Arrow 4"/>
          <p:cNvSpPr/>
          <p:nvPr/>
        </p:nvSpPr>
        <p:spPr bwMode="auto">
          <a:xfrm>
            <a:off x="7254875" y="4349750"/>
            <a:ext cx="574675" cy="2203450"/>
          </a:xfrm>
          <a:prstGeom prst="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 flipH="1" flipV="1">
            <a:off x="6681788" y="4876800"/>
            <a:ext cx="677862" cy="1228725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Insurance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sz="1400" dirty="0">
                <a:latin typeface="+mn-lt"/>
                <a:cs typeface="+mn-cs"/>
              </a:rPr>
              <a:t>Coverage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693025" y="5916613"/>
            <a:ext cx="136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7693025" y="5224463"/>
            <a:ext cx="13652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4" name="TextBox 11"/>
          <p:cNvSpPr txBox="1">
            <a:spLocks noChangeArrowheads="1"/>
          </p:cNvSpPr>
          <p:nvPr/>
        </p:nvSpPr>
        <p:spPr bwMode="auto">
          <a:xfrm>
            <a:off x="7773988" y="5073650"/>
            <a:ext cx="7604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>
                <a:latin typeface="Verdana" pitchFamily="34" charset="0"/>
              </a:rPr>
              <a:t>$500 (new)</a:t>
            </a:r>
          </a:p>
        </p:txBody>
      </p:sp>
      <p:sp>
        <p:nvSpPr>
          <p:cNvPr id="41995" name="TextBox 13"/>
          <p:cNvSpPr txBox="1">
            <a:spLocks noChangeArrowheads="1"/>
          </p:cNvSpPr>
          <p:nvPr/>
        </p:nvSpPr>
        <p:spPr bwMode="auto">
          <a:xfrm>
            <a:off x="7761288" y="5789613"/>
            <a:ext cx="7731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>
                <a:latin typeface="Verdana" pitchFamily="34" charset="0"/>
              </a:rPr>
              <a:t>$200 (old)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3740706"/>
            <a:ext cx="6400800" cy="30100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Adjusted insurance threshold for capturing recipient's signature at the time of delivery</a:t>
            </a:r>
          </a:p>
          <a:p>
            <a:pPr marL="914400" lvl="1" indent="-4572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Increased from more than $200.00 to more than $500.00 for insured items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91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C11BC458-AD3B-4EC3-AF17-B5DA62780930}" type="slidenum">
              <a:rPr lang="en-US" sz="1000" smtClean="0">
                <a:solidFill>
                  <a:srgbClr val="989A99"/>
                </a:solidFill>
              </a:rPr>
              <a:pPr/>
              <a:t>13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41575" y="1155963"/>
            <a:ext cx="84320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Service IMb Incentives Remain in 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411" y="2152891"/>
            <a:ext cx="8077200" cy="4041011"/>
          </a:xfrm>
        </p:spPr>
        <p:txBody>
          <a:bodyPr/>
          <a:lstStyle/>
          <a:p>
            <a:pPr marL="855663" lvl="2" indent="0" eaLnBrk="1" hangingPunct="1">
              <a:buSzPct val="90000"/>
              <a:buNone/>
            </a:pPr>
            <a:r>
              <a:rPr lang="en-US" sz="3200" dirty="0" smtClean="0"/>
              <a:t>First-Class Mail</a:t>
            </a:r>
            <a:r>
              <a:rPr lang="en-US" sz="3200" baseline="30000" dirty="0">
                <a:cs typeface="Arial" charset="0"/>
              </a:rPr>
              <a:t>	</a:t>
            </a:r>
            <a:r>
              <a:rPr lang="en-US" sz="3200" baseline="30000" dirty="0" smtClean="0">
                <a:cs typeface="Arial" charset="0"/>
              </a:rPr>
              <a:t> </a:t>
            </a:r>
            <a:r>
              <a:rPr lang="en-US" sz="3200" dirty="0" smtClean="0"/>
              <a:t>  </a:t>
            </a:r>
            <a:r>
              <a:rPr lang="en-US" sz="3200" b="0" dirty="0" smtClean="0"/>
              <a:t>	$0.003</a:t>
            </a:r>
          </a:p>
          <a:p>
            <a:pPr marL="855663" lvl="2" indent="0" eaLnBrk="1" hangingPunct="1">
              <a:buSzPct val="90000"/>
              <a:buNone/>
            </a:pPr>
            <a:endParaRPr lang="en-US" sz="1100" b="0" dirty="0" smtClean="0"/>
          </a:p>
          <a:p>
            <a:pPr marL="855663" lvl="2" indent="0" eaLnBrk="1" hangingPunct="1">
              <a:buSzPct val="90000"/>
              <a:buNone/>
            </a:pPr>
            <a:r>
              <a:rPr lang="en-US" sz="3200" dirty="0" smtClean="0"/>
              <a:t>Standard Mail </a:t>
            </a:r>
            <a:r>
              <a:rPr lang="en-US" sz="3200" b="0" dirty="0" smtClean="0"/>
              <a:t>		$0.001</a:t>
            </a:r>
          </a:p>
          <a:p>
            <a:pPr marL="855663" lvl="2" indent="0" eaLnBrk="1" hangingPunct="1">
              <a:buSzPct val="90000"/>
              <a:buNone/>
            </a:pPr>
            <a:endParaRPr lang="en-US" sz="1100" b="0" dirty="0" smtClean="0"/>
          </a:p>
          <a:p>
            <a:pPr marL="855663" lvl="2" indent="0" eaLnBrk="1" hangingPunct="1">
              <a:buSzPct val="90000"/>
              <a:buNone/>
            </a:pPr>
            <a:r>
              <a:rPr lang="en-US" sz="3200" dirty="0" smtClean="0"/>
              <a:t>Periodicals</a:t>
            </a:r>
            <a:r>
              <a:rPr lang="en-US" sz="3200" b="0" dirty="0" smtClean="0"/>
              <a:t>			$0.001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354249" y="2025567"/>
            <a:ext cx="5509549" cy="2639028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49971B72-5A63-4653-BED7-1A8BA811E282}" type="slidenum">
              <a:rPr lang="en-US" sz="1000" smtClean="0">
                <a:solidFill>
                  <a:srgbClr val="989A99"/>
                </a:solidFill>
              </a:rPr>
              <a:pPr/>
              <a:t>14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12468" y="1114425"/>
            <a:ext cx="8636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First-Class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Mail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18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9175546"/>
              </p:ext>
            </p:extLst>
          </p:nvPr>
        </p:nvGraphicFramePr>
        <p:xfrm>
          <a:off x="266700" y="2832100"/>
          <a:ext cx="6083300" cy="3322607"/>
        </p:xfrm>
        <a:graphic>
          <a:graphicData uri="http://schemas.openxmlformats.org/drawingml/2006/table">
            <a:tbl>
              <a:tblPr/>
              <a:tblGrid>
                <a:gridCol w="4114800"/>
                <a:gridCol w="1968500"/>
              </a:tblGrid>
              <a:tr h="3962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Product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CPI Percent Change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Single-piece Letters &amp; Cards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0.6%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Single-piece Metered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1.1%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Flats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2.4%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Parcels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10.2%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Presort Letters &amp; Cards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2.4%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First-Class Mail International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(includes letters, cards, and flats)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3.0%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8" name="Rectangle 43"/>
          <p:cNvSpPr>
            <a:spLocks noChangeArrowheads="1"/>
          </p:cNvSpPr>
          <p:nvPr/>
        </p:nvSpPr>
        <p:spPr bwMode="auto">
          <a:xfrm>
            <a:off x="312468" y="1589088"/>
            <a:ext cx="87534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6075" indent="-346075">
              <a:lnSpc>
                <a:spcPct val="95000"/>
              </a:lnSpc>
              <a:spcBef>
                <a:spcPct val="5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~2.0% overall increase</a:t>
            </a:r>
          </a:p>
          <a:p>
            <a:pPr marL="346075" indent="-346075">
              <a:lnSpc>
                <a:spcPct val="95000"/>
              </a:lnSpc>
              <a:spcBef>
                <a:spcPct val="5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49-cent stamp price remains at 49 cents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319" name="Picture 42" descr="flag stamps 2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6341" y="2527300"/>
            <a:ext cx="2246312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9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BE141880-FABB-409B-A152-3FDE007A97FB}" type="slidenum">
              <a:rPr lang="en-US" sz="1000" smtClean="0">
                <a:solidFill>
                  <a:srgbClr val="989A99"/>
                </a:solidFill>
              </a:rPr>
              <a:pPr/>
              <a:t>15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5123" name="Rectangle 35"/>
          <p:cNvSpPr>
            <a:spLocks noChangeArrowheads="1"/>
          </p:cNvSpPr>
          <p:nvPr/>
        </p:nvSpPr>
        <p:spPr bwMode="auto">
          <a:xfrm>
            <a:off x="482600" y="1016000"/>
            <a:ext cx="771227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</a:t>
            </a:r>
            <a:r>
              <a:rPr lang="en-US" sz="2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First-Class 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Mail Single-Piece </a:t>
            </a:r>
            <a:r>
              <a:rPr lang="en-US" sz="2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Prices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194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4772738"/>
              </p:ext>
            </p:extLst>
          </p:nvPr>
        </p:nvGraphicFramePr>
        <p:xfrm>
          <a:off x="533400" y="1600200"/>
          <a:ext cx="8153400" cy="4967290"/>
        </p:xfrm>
        <a:graphic>
          <a:graphicData uri="http://schemas.openxmlformats.org/drawingml/2006/table">
            <a:tbl>
              <a:tblPr/>
              <a:tblGrid>
                <a:gridCol w="2749550"/>
                <a:gridCol w="1136650"/>
                <a:gridCol w="1371600"/>
                <a:gridCol w="1295400"/>
                <a:gridCol w="1600200"/>
              </a:tblGrid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ヒラギノ角ゴ Pro W3" pitchFamily="1" charset="-128"/>
                        <a:cs typeface="Calibri" panose="020F050202020403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CPI 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New CPI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CPI Percent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Change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CPI + Exigent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Stamp 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0.47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0.47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0.0%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0.49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Meter 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0.46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0.465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1.1%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0.485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Single-Piece Flats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0.94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0.94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0.0%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0.98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Single-Piece Cards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0.33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0.34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3.0%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0.35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Retail Parcels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2.23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2.45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9.9%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2.54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762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718C7DCD-33AD-4001-B667-DB7600E3AD1D}" type="slidenum">
              <a:rPr lang="en-US" sz="1000" smtClean="0">
                <a:solidFill>
                  <a:srgbClr val="989A99"/>
                </a:solidFill>
              </a:rPr>
              <a:pPr/>
              <a:t>16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49238" y="1346200"/>
            <a:ext cx="863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249238" y="1346200"/>
            <a:ext cx="863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307783" y="1119188"/>
            <a:ext cx="86360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First-Class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Mail Single-Piece</a:t>
            </a:r>
            <a:endParaRPr lang="en-US" sz="320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07783" y="1803400"/>
            <a:ext cx="8735856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3200" b="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Letters (CPI + Exigent Surcharge)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endParaRPr lang="en-US" sz="1200" b="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6075" lvl="1" indent="-346075">
              <a:lnSpc>
                <a:spcPct val="95000"/>
              </a:lnSpc>
              <a:spcBef>
                <a:spcPct val="1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7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</a:t>
            </a:r>
            <a:r>
              <a:rPr lang="en-US" sz="27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ounce </a:t>
            </a:r>
            <a:r>
              <a:rPr lang="en-US" sz="27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increases to </a:t>
            </a:r>
            <a:r>
              <a:rPr lang="en-US" sz="27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en-US" sz="27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0.22</a:t>
            </a:r>
          </a:p>
          <a:p>
            <a:pPr marL="346075" lvl="1" indent="-346075">
              <a:lnSpc>
                <a:spcPct val="95000"/>
              </a:lnSpc>
              <a:spcBef>
                <a:spcPct val="1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7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6075" lvl="1" indent="-346075">
              <a:lnSpc>
                <a:spcPct val="95000"/>
              </a:lnSpc>
              <a:spcBef>
                <a:spcPct val="1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7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Postcard rate increases to $0.35</a:t>
            </a:r>
            <a:endParaRPr lang="en-US" sz="27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6075" lvl="1" indent="-346075">
              <a:lnSpc>
                <a:spcPct val="95000"/>
              </a:lnSpc>
              <a:spcBef>
                <a:spcPct val="1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7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6075" lvl="1" indent="-346075">
              <a:lnSpc>
                <a:spcPct val="95000"/>
              </a:lnSpc>
              <a:spcBef>
                <a:spcPct val="1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7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First-Class </a:t>
            </a:r>
            <a:r>
              <a:rPr lang="en-US" sz="27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Mail </a:t>
            </a:r>
            <a:r>
              <a:rPr lang="en-US" sz="27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</a:t>
            </a:r>
            <a:r>
              <a:rPr lang="en-US" sz="27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Forever Stamp </a:t>
            </a:r>
            <a:r>
              <a:rPr lang="en-US" sz="27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$1.20</a:t>
            </a:r>
            <a:endParaRPr lang="en-US" sz="2700" b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9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7165346F-CAB3-418D-80CC-6970A2F04E1C}" type="slidenum">
              <a:rPr lang="en-US" sz="1000" smtClean="0">
                <a:solidFill>
                  <a:srgbClr val="989A99"/>
                </a:solidFill>
              </a:rPr>
              <a:pPr/>
              <a:t>17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6147" name="Rectangle 35"/>
          <p:cNvSpPr>
            <a:spLocks noChangeArrowheads="1"/>
          </p:cNvSpPr>
          <p:nvPr/>
        </p:nvSpPr>
        <p:spPr bwMode="auto">
          <a:xfrm>
            <a:off x="439545" y="1028700"/>
            <a:ext cx="835721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</a:t>
            </a:r>
            <a:r>
              <a:rPr lang="en-US" sz="2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First-Class Mail 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Bulk </a:t>
            </a:r>
            <a:r>
              <a:rPr lang="en-US" sz="2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Prices    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7727690"/>
              </p:ext>
            </p:extLst>
          </p:nvPr>
        </p:nvGraphicFramePr>
        <p:xfrm>
          <a:off x="533400" y="1625600"/>
          <a:ext cx="8153400" cy="4648200"/>
        </p:xfrm>
        <a:graphic>
          <a:graphicData uri="http://schemas.openxmlformats.org/drawingml/2006/table">
            <a:tbl>
              <a:tblPr/>
              <a:tblGrid>
                <a:gridCol w="2749550"/>
                <a:gridCol w="1162050"/>
                <a:gridCol w="1346200"/>
                <a:gridCol w="1295400"/>
                <a:gridCol w="1600200"/>
              </a:tblGrid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ヒラギノ角ゴ Pro W3" pitchFamily="1" charset="-128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CPI 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New CPI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CPI Percent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Change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CPI + Exigent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Mixed AADC Automation Letters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0.415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0.419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1.0%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0.439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3-Digit Automation Letters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0.389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0.399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2.6%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0.416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5-Digit Automation Letters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0.366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0.376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2.7%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0.391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280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E7DDCD32-2B74-425B-BBAE-3DB6F503E371}" type="slidenum">
              <a:rPr lang="en-US" sz="1000" smtClean="0">
                <a:solidFill>
                  <a:srgbClr val="989A99"/>
                </a:solidFill>
              </a:rPr>
              <a:pPr/>
              <a:t>18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96863" y="1065059"/>
            <a:ext cx="87312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First-Class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Mail Presort</a:t>
            </a:r>
            <a:endParaRPr lang="en-US" sz="320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15913" y="1755775"/>
            <a:ext cx="87122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20000"/>
              </a:spcBef>
            </a:pPr>
            <a:r>
              <a:rPr lang="en-US" sz="3200" b="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Letters </a:t>
            </a:r>
            <a:r>
              <a:rPr lang="en-US" sz="2800" b="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(CPI + Exigent Surcharge</a:t>
            </a:r>
            <a:r>
              <a:rPr lang="en-US" sz="2800" b="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800" b="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00" lvl="1" indent="-1778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sz="28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6075" lvl="1" indent="-34607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Letters </a:t>
            </a: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to 2 ounces charged the 1-ounce 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</a:t>
            </a:r>
          </a:p>
          <a:p>
            <a:pPr marL="346075" lvl="1" indent="-34607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8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6075" lvl="1" indent="-346075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ounce remains at $0.13 </a:t>
            </a:r>
            <a:endParaRPr lang="en-US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>
              <a:spcBef>
                <a:spcPct val="20000"/>
              </a:spcBef>
              <a:buFont typeface="Wingdings" pitchFamily="2" charset="2"/>
              <a:buNone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FF407DBB-3095-4281-AD21-542920B2D8EE}" type="slidenum">
              <a:rPr lang="en-US" sz="1000" smtClean="0">
                <a:solidFill>
                  <a:srgbClr val="989A99"/>
                </a:solidFill>
              </a:rPr>
              <a:pPr/>
              <a:t>19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6657" y="1114425"/>
            <a:ext cx="87503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First-Class Mail International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276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2387619"/>
              </p:ext>
            </p:extLst>
          </p:nvPr>
        </p:nvGraphicFramePr>
        <p:xfrm>
          <a:off x="454000" y="2705221"/>
          <a:ext cx="7578725" cy="2249489"/>
        </p:xfrm>
        <a:graphic>
          <a:graphicData uri="http://schemas.openxmlformats.org/drawingml/2006/table">
            <a:tbl>
              <a:tblPr/>
              <a:tblGrid>
                <a:gridCol w="4530600"/>
                <a:gridCol w="3048125"/>
              </a:tblGrid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Product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CPI Percent Change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Letters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4.5%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Flats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4.1%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Cards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4.5%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3" name="Rectangle 61"/>
          <p:cNvSpPr>
            <a:spLocks noChangeArrowheads="1"/>
          </p:cNvSpPr>
          <p:nvPr/>
        </p:nvSpPr>
        <p:spPr bwMode="auto">
          <a:xfrm>
            <a:off x="346260" y="1771251"/>
            <a:ext cx="84963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4.4% </a:t>
            </a: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increase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3577FBFA-969B-43D6-AA3A-89C7A1D37F61}" type="slidenum">
              <a:rPr lang="en-US" sz="1000" smtClean="0">
                <a:solidFill>
                  <a:srgbClr val="989A99"/>
                </a:solidFill>
              </a:rPr>
              <a:pPr/>
              <a:t>2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14325" y="982018"/>
            <a:ext cx="8397875" cy="545843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Market Dominant Price Change</a:t>
            </a:r>
          </a:p>
          <a:p>
            <a:pPr marL="346075" indent="-346075" eaLnBrk="1" hangingPunct="1"/>
            <a:r>
              <a:rPr lang="en-US" b="0" dirty="0" smtClean="0"/>
              <a:t>Overview</a:t>
            </a:r>
          </a:p>
          <a:p>
            <a:pPr marL="346075" indent="-346075" eaLnBrk="1" hangingPunct="1"/>
            <a:r>
              <a:rPr lang="en-US" b="0" dirty="0" smtClean="0"/>
              <a:t>Classification Changes</a:t>
            </a:r>
          </a:p>
          <a:p>
            <a:pPr marL="346075" indent="-346075" eaLnBrk="1" hangingPunct="1"/>
            <a:r>
              <a:rPr lang="en-US" b="0" dirty="0" smtClean="0"/>
              <a:t>First-Class Mail</a:t>
            </a:r>
            <a:r>
              <a:rPr lang="en-US" b="0" baseline="30000" dirty="0" smtClean="0">
                <a:cs typeface="Arial" charset="0"/>
              </a:rPr>
              <a:t>®</a:t>
            </a:r>
            <a:endParaRPr lang="en-US" b="0" dirty="0" smtClean="0">
              <a:solidFill>
                <a:srgbClr val="FF0000"/>
              </a:solidFill>
            </a:endParaRPr>
          </a:p>
          <a:p>
            <a:pPr marL="346075" indent="-346075" eaLnBrk="1" hangingPunct="1"/>
            <a:r>
              <a:rPr lang="en-US" b="0" dirty="0" smtClean="0"/>
              <a:t>Standard Mail</a:t>
            </a:r>
            <a:r>
              <a:rPr lang="en-US" b="0" baseline="30000" dirty="0" smtClean="0">
                <a:cs typeface="Arial" charset="0"/>
              </a:rPr>
              <a:t>®</a:t>
            </a:r>
            <a:endParaRPr lang="en-US" b="0" dirty="0" smtClean="0"/>
          </a:p>
          <a:p>
            <a:pPr marL="346075" indent="-346075" eaLnBrk="1" hangingPunct="1"/>
            <a:r>
              <a:rPr lang="en-US" b="0" dirty="0" smtClean="0"/>
              <a:t>Periodicals</a:t>
            </a:r>
            <a:r>
              <a:rPr lang="en-US" b="0" baseline="30000" dirty="0" smtClean="0">
                <a:cs typeface="Arial" charset="0"/>
              </a:rPr>
              <a:t>®</a:t>
            </a:r>
            <a:endParaRPr lang="en-US" b="0" dirty="0" smtClean="0"/>
          </a:p>
          <a:p>
            <a:pPr marL="346075" indent="-346075" eaLnBrk="1" hangingPunct="1"/>
            <a:r>
              <a:rPr lang="en-US" b="0" dirty="0" smtClean="0"/>
              <a:t>Package Services</a:t>
            </a:r>
          </a:p>
          <a:p>
            <a:pPr marL="346075" indent="-346075" eaLnBrk="1" hangingPunct="1"/>
            <a:r>
              <a:rPr lang="en-US" b="0" dirty="0" smtClean="0"/>
              <a:t>Extra Services</a:t>
            </a:r>
          </a:p>
          <a:p>
            <a:pPr marL="346075" indent="-346075" eaLnBrk="1" hangingPunct="1"/>
            <a:r>
              <a:rPr lang="en-US" b="0" dirty="0" smtClean="0"/>
              <a:t>Promotions</a:t>
            </a:r>
          </a:p>
          <a:p>
            <a:pPr marL="0" indent="0" eaLnBrk="1" hangingPunct="1">
              <a:buNone/>
            </a:pPr>
            <a:endParaRPr lang="en-US" sz="500" dirty="0" smtClean="0"/>
          </a:p>
          <a:p>
            <a:pPr marL="0" indent="0" eaLnBrk="1" hangingPunct="1">
              <a:buNone/>
            </a:pPr>
            <a:r>
              <a:rPr lang="en-US" dirty="0" smtClean="0"/>
              <a:t>Competitive Price Change</a:t>
            </a:r>
          </a:p>
          <a:p>
            <a:pPr marL="346075" indent="-346075" eaLnBrk="1" hangingPunct="1"/>
            <a:r>
              <a:rPr lang="en-US" b="0" dirty="0" smtClean="0"/>
              <a:t>Highlights</a:t>
            </a:r>
            <a:endParaRPr lang="en-US" b="0" dirty="0"/>
          </a:p>
          <a:p>
            <a:pPr lvl="1" eaLnBrk="1" hangingPunct="1">
              <a:buSzTx/>
              <a:buFont typeface="Wingdings" pitchFamily="2" charset="2"/>
              <a:buChar char="§"/>
            </a:pPr>
            <a:endParaRPr lang="en-US" sz="2800" dirty="0" smtClean="0"/>
          </a:p>
          <a:p>
            <a:pPr marL="228600" indent="-228600" eaLnBrk="1" hangingPunct="1"/>
            <a:endParaRPr lang="en-US" dirty="0" smtClean="0"/>
          </a:p>
          <a:p>
            <a:pPr marL="228600" indent="-228600" eaLnBrk="1" hangingPunct="1">
              <a:buFont typeface="Wingdings" pitchFamily="2" charset="2"/>
              <a:buNone/>
            </a:pPr>
            <a:endParaRPr lang="en-US" sz="24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FF407DBB-3095-4281-AD21-542920B2D8EE}" type="slidenum">
              <a:rPr lang="en-US" sz="1000" smtClean="0">
                <a:solidFill>
                  <a:srgbClr val="989A99"/>
                </a:solidFill>
              </a:rPr>
              <a:pPr/>
              <a:t>20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7808" y="1114425"/>
            <a:ext cx="8636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Mail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276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5329570"/>
              </p:ext>
            </p:extLst>
          </p:nvPr>
        </p:nvGraphicFramePr>
        <p:xfrm>
          <a:off x="433858" y="2059324"/>
          <a:ext cx="8041069" cy="4258682"/>
        </p:xfrm>
        <a:graphic>
          <a:graphicData uri="http://schemas.openxmlformats.org/drawingml/2006/table">
            <a:tbl>
              <a:tblPr/>
              <a:tblGrid>
                <a:gridCol w="6270119"/>
                <a:gridCol w="1770950"/>
              </a:tblGrid>
              <a:tr h="6510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Product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CPI Percent Change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8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Letters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1.7%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Flats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2.7%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Carrier Route Letters, Flats, and Parcels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1.7%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High Density / Saturation Letters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2.0%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High Density / Saturation Flats and Parcels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2.1%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Parcels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9.3%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EDDM-Retail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4.8%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3" name="Rectangle 61"/>
          <p:cNvSpPr>
            <a:spLocks noChangeArrowheads="1"/>
          </p:cNvSpPr>
          <p:nvPr/>
        </p:nvSpPr>
        <p:spPr bwMode="auto">
          <a:xfrm>
            <a:off x="307033" y="1543387"/>
            <a:ext cx="84963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0" dirty="0" smtClean="0">
                <a:solidFill>
                  <a:schemeClr val="tx1"/>
                </a:solidFill>
              </a:rPr>
              <a:t>1.9</a:t>
            </a:r>
            <a:r>
              <a:rPr lang="en-US" sz="2800" b="0" dirty="0">
                <a:solidFill>
                  <a:schemeClr val="tx1"/>
                </a:solidFill>
              </a:rPr>
              <a:t>% overall increase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0" dirty="0">
                <a:solidFill>
                  <a:schemeClr val="tx1"/>
                </a:solidFill>
              </a:rPr>
              <a:t> </a:t>
            </a:r>
            <a:endParaRPr lang="en-US" sz="2400" b="0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94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9"/>
          <p:cNvSpPr txBox="1">
            <a:spLocks noGrp="1" noChangeArrowheads="1"/>
          </p:cNvSpPr>
          <p:nvPr/>
        </p:nvSpPr>
        <p:spPr bwMode="auto">
          <a:xfrm>
            <a:off x="6553200" y="6477000"/>
            <a:ext cx="2438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r"/>
            <a:fld id="{A4607C3B-0492-4787-8B2B-F5F7A9F9E4E8}" type="slidenum">
              <a:rPr lang="en-US" sz="1000" b="1">
                <a:solidFill>
                  <a:srgbClr val="989A99"/>
                </a:solidFill>
              </a:rPr>
              <a:pPr algn="r"/>
              <a:t>21</a:t>
            </a:fld>
            <a:endParaRPr lang="en-US" sz="1000" b="1">
              <a:solidFill>
                <a:srgbClr val="989A99"/>
              </a:solidFill>
            </a:endParaRPr>
          </a:p>
        </p:txBody>
      </p:sp>
      <p:sp>
        <p:nvSpPr>
          <p:cNvPr id="7171" name="Rectangle 35"/>
          <p:cNvSpPr>
            <a:spLocks noChangeArrowheads="1"/>
          </p:cNvSpPr>
          <p:nvPr/>
        </p:nvSpPr>
        <p:spPr bwMode="auto">
          <a:xfrm>
            <a:off x="457200" y="952500"/>
            <a:ext cx="6019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2400" b="1" dirty="0">
                <a:solidFill>
                  <a:schemeClr val="accent2"/>
                </a:solidFill>
              </a:rPr>
              <a:t>Key Standard Mail </a:t>
            </a:r>
            <a:r>
              <a:rPr lang="en-US" sz="2400" b="1" dirty="0" smtClean="0">
                <a:solidFill>
                  <a:schemeClr val="accent2"/>
                </a:solidFill>
              </a:rPr>
              <a:t>Prices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12343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5516448"/>
              </p:ext>
            </p:extLst>
          </p:nvPr>
        </p:nvGraphicFramePr>
        <p:xfrm>
          <a:off x="533400" y="1401843"/>
          <a:ext cx="8153400" cy="5241797"/>
        </p:xfrm>
        <a:graphic>
          <a:graphicData uri="http://schemas.openxmlformats.org/drawingml/2006/table">
            <a:tbl>
              <a:tblPr/>
              <a:tblGrid>
                <a:gridCol w="2749550"/>
                <a:gridCol w="1136650"/>
                <a:gridCol w="1371600"/>
                <a:gridCol w="1295400"/>
                <a:gridCol w="1600200"/>
              </a:tblGrid>
              <a:tr h="976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ヒラギノ角ゴ Pro W3" pitchFamily="1" charset="-128"/>
                        <a:cs typeface="Calibri" panose="020F050202020403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CPI 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New CPI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CPI Percent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Change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CPI + Exigent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7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Letters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(5-Digit Auto entered at Origin)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0.250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0.255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2.0%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0.266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7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Flats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(5-Digit Auto Flat entered at Origin)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0.370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0.376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1.6%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0.392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6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Carrier Route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(Flat entered at Origin)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0.283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0.288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1.8%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0.300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9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High Density/Saturation Letters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(Saturation Letter entered at Origin)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0.190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0.194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2.1%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0.202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89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High Density/Saturation Flats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(Saturation Flat entered at Origin)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ヒラギノ角ゴ Pro W3" pitchFamily="1" charset="-128"/>
                        <a:cs typeface="Calibri" panose="020F050202020403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0.202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0.205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1.5%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0.214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3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EDDM-Retail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ヒラギノ角ゴ Pro W3" pitchFamily="1" charset="-128"/>
                        <a:cs typeface="Calibri" panose="020F050202020403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0.168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0.176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4.8%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0.183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72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A5C9C847-45A7-4A07-8438-8F9B6B3DFDBA}" type="slidenum">
              <a:rPr lang="en-US" sz="1000" smtClean="0">
                <a:solidFill>
                  <a:srgbClr val="989A99"/>
                </a:solidFill>
              </a:rPr>
              <a:pPr/>
              <a:t>21</a:t>
            </a:fld>
            <a:endParaRPr lang="en-US" sz="1000" smtClean="0">
              <a:solidFill>
                <a:srgbClr val="989A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3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FD0F5D77-1A22-4411-AE7A-4A02348D2326}" type="slidenum">
              <a:rPr lang="en-US" sz="1000" smtClean="0">
                <a:solidFill>
                  <a:srgbClr val="989A99"/>
                </a:solidFill>
              </a:rPr>
              <a:pPr/>
              <a:t>22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249238" y="1346200"/>
            <a:ext cx="863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249238" y="1346200"/>
            <a:ext cx="863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316144" y="1119188"/>
            <a:ext cx="86360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Mail</a:t>
            </a:r>
            <a:endParaRPr lang="en-US" sz="320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316144" y="1609725"/>
            <a:ext cx="830699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20000"/>
              </a:spcBef>
            </a:pPr>
            <a:r>
              <a:rPr lang="en-US" sz="3200" b="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Detached Address Labels (DALs) </a:t>
            </a:r>
          </a:p>
          <a:p>
            <a:pPr marL="346075" lvl="1" indent="-346075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 </a:t>
            </a: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increases to 3.6 cents from 3.4 cents (CPI + Exigent Price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800" b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marL="635000" lvl="1" indent="-177800">
              <a:spcBef>
                <a:spcPct val="20000"/>
              </a:spcBef>
              <a:buFont typeface="Wingdings" pitchFamily="2" charset="2"/>
              <a:buChar char="§"/>
            </a:pPr>
            <a:endParaRPr lang="en-US" sz="20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6391" name="Picture 9" descr="D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9066" y="3200400"/>
            <a:ext cx="5871159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9"/>
          <p:cNvSpPr txBox="1">
            <a:spLocks noGrp="1" noChangeArrowheads="1"/>
          </p:cNvSpPr>
          <p:nvPr/>
        </p:nvSpPr>
        <p:spPr bwMode="auto">
          <a:xfrm>
            <a:off x="6553200" y="6477000"/>
            <a:ext cx="2438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r"/>
            <a:fld id="{A4607C3B-0492-4787-8B2B-F5F7A9F9E4E8}" type="slidenum">
              <a:rPr lang="en-US" sz="1000" b="1">
                <a:solidFill>
                  <a:srgbClr val="989A99"/>
                </a:solidFill>
              </a:rPr>
              <a:pPr algn="r"/>
              <a:t>23</a:t>
            </a:fld>
            <a:endParaRPr lang="en-US" sz="1000" b="1">
              <a:solidFill>
                <a:srgbClr val="989A99"/>
              </a:solidFill>
            </a:endParaRPr>
          </a:p>
        </p:txBody>
      </p:sp>
      <p:sp>
        <p:nvSpPr>
          <p:cNvPr id="7171" name="Rectangle 35"/>
          <p:cNvSpPr>
            <a:spLocks noChangeArrowheads="1"/>
          </p:cNvSpPr>
          <p:nvPr/>
        </p:nvSpPr>
        <p:spPr bwMode="auto">
          <a:xfrm>
            <a:off x="379142" y="975650"/>
            <a:ext cx="818612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2400" b="1" dirty="0">
                <a:solidFill>
                  <a:schemeClr val="accent2"/>
                </a:solidFill>
              </a:rPr>
              <a:t>Key Standard </a:t>
            </a:r>
            <a:r>
              <a:rPr lang="en-US" sz="2400" b="1" dirty="0" smtClean="0">
                <a:solidFill>
                  <a:schemeClr val="accent2"/>
                </a:solidFill>
              </a:rPr>
              <a:t>Nonprofit Mail Prices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2343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4046200"/>
              </p:ext>
            </p:extLst>
          </p:nvPr>
        </p:nvGraphicFramePr>
        <p:xfrm>
          <a:off x="457200" y="1564805"/>
          <a:ext cx="8153400" cy="4756575"/>
        </p:xfrm>
        <a:graphic>
          <a:graphicData uri="http://schemas.openxmlformats.org/drawingml/2006/table">
            <a:tbl>
              <a:tblPr/>
              <a:tblGrid>
                <a:gridCol w="2749550"/>
                <a:gridCol w="1136650"/>
                <a:gridCol w="1371600"/>
                <a:gridCol w="1295400"/>
                <a:gridCol w="1600200"/>
              </a:tblGrid>
              <a:tr h="975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ヒラギノ角ゴ Pro W3" pitchFamily="1" charset="-128"/>
                        <a:cs typeface="Calibri" panose="020F050202020403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CPI 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New CPI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CPI Percent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Change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CPI + Exigent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28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Letters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(5-Digit Auto entered at Origin)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0.136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0.140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2.9%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0.147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28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Flats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(5-Digit Auto Flat entered at Origin)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0.225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0.237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5.5%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0.249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4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Carrier Route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(Flat entered at Origin)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0.207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0.214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3.4%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0.223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48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High Density/Saturation Letters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(Saturation Letter entered at Origin)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0.116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0.120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3.4%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0.125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16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High Density/Saturation Flats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(Saturation Flat entered at Origin)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ヒラギノ角ゴ Pro W3" pitchFamily="1" charset="-128"/>
                        <a:cs typeface="Calibri" panose="020F050202020403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0.126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0.131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4.0%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0.136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722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A5C9C847-45A7-4A07-8438-8F9B6B3DFDBA}" type="slidenum">
              <a:rPr lang="en-US" sz="1000" smtClean="0">
                <a:solidFill>
                  <a:srgbClr val="989A99"/>
                </a:solidFill>
              </a:rPr>
              <a:pPr/>
              <a:t>23</a:t>
            </a:fld>
            <a:endParaRPr lang="en-US" sz="1000" smtClean="0">
              <a:solidFill>
                <a:srgbClr val="989A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6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9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F4BEE089-D362-4F1F-BDA3-D0FBA80DE54E}" type="slidenum">
              <a:rPr lang="en-US" sz="1000" smtClean="0">
                <a:solidFill>
                  <a:srgbClr val="989A99"/>
                </a:solidFill>
              </a:rPr>
              <a:pPr/>
              <a:t>24</a:t>
            </a:fld>
            <a:endParaRPr lang="en-US" sz="1000" smtClean="0">
              <a:solidFill>
                <a:srgbClr val="989A99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0049699"/>
              </p:ext>
            </p:extLst>
          </p:nvPr>
        </p:nvGraphicFramePr>
        <p:xfrm>
          <a:off x="434975" y="1322041"/>
          <a:ext cx="8363338" cy="4346714"/>
        </p:xfrm>
        <a:graphic>
          <a:graphicData uri="http://schemas.openxmlformats.org/drawingml/2006/table">
            <a:tbl>
              <a:tblPr/>
              <a:tblGrid>
                <a:gridCol w="5749950"/>
                <a:gridCol w="2613388"/>
              </a:tblGrid>
              <a:tr h="864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Periodicals</a:t>
                      </a:r>
                    </a:p>
                  </a:txBody>
                  <a:tcPr marL="91438" marR="91438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CPI Percent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Change</a:t>
                      </a:r>
                    </a:p>
                  </a:txBody>
                  <a:tcPr marL="91438" marR="91438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74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Barcoded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Machinable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 Flats Carrier Route Basic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(Piece Rates)</a:t>
                      </a:r>
                    </a:p>
                  </a:txBody>
                  <a:tcPr marL="91438" marR="91438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2.5%</a:t>
                      </a:r>
                    </a:p>
                  </a:txBody>
                  <a:tcPr marL="91438" marR="91438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46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Barcoded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Machinable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 Flats 5-Digit (Piece Rates)</a:t>
                      </a:r>
                    </a:p>
                  </a:txBody>
                  <a:tcPr marL="91438" marR="91438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1.7%</a:t>
                      </a:r>
                    </a:p>
                  </a:txBody>
                  <a:tcPr marL="91438" marR="91438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48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ヒラギノ角ゴ Pro W3" pitchFamily="1" charset="-128"/>
                        <a:cs typeface="Calibri" panose="020F0502020204030204" pitchFamily="34" charset="0"/>
                      </a:endParaRPr>
                    </a:p>
                  </a:txBody>
                  <a:tcPr marL="91438" marR="91438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ヒラギノ角ゴ Pro W3" pitchFamily="1" charset="-128"/>
                        <a:cs typeface="Calibri" panose="020F0502020204030204" pitchFamily="34" charset="0"/>
                      </a:endParaRPr>
                    </a:p>
                  </a:txBody>
                  <a:tcPr marL="91438" marR="91438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6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Outside County</a:t>
                      </a:r>
                    </a:p>
                  </a:txBody>
                  <a:tcPr marL="91438" marR="91438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2.0%</a:t>
                      </a:r>
                    </a:p>
                  </a:txBody>
                  <a:tcPr marL="91438" marR="91438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56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Inside County</a:t>
                      </a:r>
                    </a:p>
                  </a:txBody>
                  <a:tcPr marL="91438" marR="91438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2.0%</a:t>
                      </a:r>
                    </a:p>
                  </a:txBody>
                  <a:tcPr marL="91438" marR="91438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DD977BB3-CEA7-4651-9F4D-89F887CC9FC8}" type="slidenum">
              <a:rPr lang="en-US" sz="1000" smtClean="0">
                <a:solidFill>
                  <a:srgbClr val="989A99"/>
                </a:solidFill>
              </a:rPr>
              <a:pPr/>
              <a:t>25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95506" y="1123950"/>
            <a:ext cx="8636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Package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379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0699828"/>
              </p:ext>
            </p:extLst>
          </p:nvPr>
        </p:nvGraphicFramePr>
        <p:xfrm>
          <a:off x="429318" y="2980666"/>
          <a:ext cx="8031163" cy="2391729"/>
        </p:xfrm>
        <a:graphic>
          <a:graphicData uri="http://schemas.openxmlformats.org/drawingml/2006/table">
            <a:tbl>
              <a:tblPr/>
              <a:tblGrid>
                <a:gridCol w="4766136"/>
                <a:gridCol w="3265027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Product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CPI Percent Change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Media Mail/Library 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2.2%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Alaska Bypass</a:t>
                      </a:r>
                      <a:endParaRPr kumimoji="0" lang="en-US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2.3%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Bound Printed Matter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	Flats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0.3%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	Parcels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2.4%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62" name="Rectangle 56"/>
          <p:cNvSpPr>
            <a:spLocks noChangeArrowheads="1"/>
          </p:cNvSpPr>
          <p:nvPr/>
        </p:nvSpPr>
        <p:spPr bwMode="auto">
          <a:xfrm>
            <a:off x="309678" y="1585913"/>
            <a:ext cx="8689975" cy="9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2.0% </a:t>
            </a: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</a:p>
          <a:p>
            <a:pPr marL="346075" indent="-346075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Retain $0.001 </a:t>
            </a:r>
            <a:r>
              <a:rPr lang="en-US" sz="2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IMb</a:t>
            </a: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barcode discount for BPM Flats</a:t>
            </a:r>
          </a:p>
        </p:txBody>
      </p:sp>
    </p:spTree>
    <p:extLst>
      <p:ext uri="{BB962C8B-B14F-4D97-AF65-F5344CB8AC3E}">
        <p14:creationId xmlns:p14="http://schemas.microsoft.com/office/powerpoint/2010/main" xmlns="" val="44449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0066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rgbClr val="000066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rgbClr val="000066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fld id="{F0795597-3F15-485A-AA5C-3E3C18847CCD}" type="slidenum">
              <a:rPr lang="en-US" sz="1000" smtClean="0">
                <a:solidFill>
                  <a:srgbClr val="989A99"/>
                </a:solidFill>
                <a:ea typeface="ヒラギノ角ゴ Pro W3"/>
                <a:cs typeface="ヒラギノ角ゴ Pro W3"/>
              </a:rPr>
              <a:pPr/>
              <a:t>26</a:t>
            </a:fld>
            <a:endParaRPr lang="en-US" sz="1000" smtClean="0">
              <a:solidFill>
                <a:srgbClr val="989A99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317808" y="1114425"/>
            <a:ext cx="8636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382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792408"/>
              </p:ext>
            </p:extLst>
          </p:nvPr>
        </p:nvGraphicFramePr>
        <p:xfrm>
          <a:off x="423747" y="2476499"/>
          <a:ext cx="8140389" cy="3863978"/>
        </p:xfrm>
        <a:graphic>
          <a:graphicData uri="http://schemas.openxmlformats.org/drawingml/2006/table">
            <a:tbl>
              <a:tblPr/>
              <a:tblGrid>
                <a:gridCol w="4568235"/>
                <a:gridCol w="3572154"/>
              </a:tblGrid>
              <a:tr h="531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Product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CPI Percent Change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8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PO Boxes™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5.9%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Certified Mail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4.8%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Return Receipt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3.8%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Registered Mail™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2.6%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Insurance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4.9%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COD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5.4%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All Other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-9.3%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696" name="Rectangle 46"/>
          <p:cNvSpPr>
            <a:spLocks noChangeArrowheads="1"/>
          </p:cNvSpPr>
          <p:nvPr/>
        </p:nvSpPr>
        <p:spPr bwMode="auto">
          <a:xfrm>
            <a:off x="298758" y="1636713"/>
            <a:ext cx="8639175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0.234% </a:t>
            </a: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increase</a:t>
            </a:r>
          </a:p>
          <a:p>
            <a:pPr>
              <a:spcBef>
                <a:spcPct val="20000"/>
              </a:spcBef>
            </a:pPr>
            <a:endParaRPr lang="en-US" sz="2800" b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8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5666" y="1657130"/>
            <a:ext cx="8727310" cy="49403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100000"/>
              </a:spcBef>
              <a:buNone/>
            </a:pPr>
            <a:r>
              <a:rPr lang="en-US" altLang="ja-JP" sz="2200" u="sng" dirty="0" smtClean="0">
                <a:ea typeface="ＭＳ Ｐゴシック" pitchFamily="34" charset="-128"/>
              </a:rPr>
              <a:t>Earned Value Reply Mail Promotion</a:t>
            </a:r>
          </a:p>
          <a:p>
            <a:r>
              <a:rPr lang="en-US" altLang="ja-JP" sz="2200" b="0" dirty="0" smtClean="0">
                <a:ea typeface="ＭＳ Ｐゴシック" pitchFamily="34" charset="-128"/>
              </a:rPr>
              <a:t>Designed to encourage mailers to use First-Class Mail as a primary reply mechanism for their customers.</a:t>
            </a:r>
            <a:endParaRPr lang="en-US" altLang="ja-JP" sz="2200" dirty="0" smtClean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altLang="ja-JP" sz="2200" u="sng" dirty="0" smtClean="0">
                <a:ea typeface="ＭＳ Ｐゴシック" pitchFamily="34" charset="-128"/>
              </a:rPr>
              <a:t>Advanced and Emerging Technology Promotion</a:t>
            </a:r>
          </a:p>
          <a:p>
            <a:r>
              <a:rPr lang="en-US" altLang="ja-JP" sz="2200" b="0" dirty="0" smtClean="0">
                <a:ea typeface="ＭＳ Ｐゴシック" pitchFamily="34" charset="-128"/>
              </a:rPr>
              <a:t>Designed to encourage mailers to integrate direct mail with mobile technology.</a:t>
            </a:r>
            <a:endParaRPr lang="en-US" altLang="ja-JP" sz="2200" dirty="0" smtClean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altLang="ja-JP" sz="2200" u="sng" dirty="0" smtClean="0">
                <a:ea typeface="ＭＳ Ｐゴシック" pitchFamily="34" charset="-128"/>
              </a:rPr>
              <a:t>Color </a:t>
            </a:r>
            <a:r>
              <a:rPr lang="en-US" altLang="ja-JP" sz="2200" u="sng" dirty="0" err="1" smtClean="0">
                <a:ea typeface="ＭＳ Ｐゴシック" pitchFamily="34" charset="-128"/>
              </a:rPr>
              <a:t>Transpromo</a:t>
            </a:r>
            <a:r>
              <a:rPr lang="en-US" altLang="ja-JP" sz="2200" u="sng" dirty="0" smtClean="0">
                <a:ea typeface="ＭＳ Ｐゴシック" pitchFamily="34" charset="-128"/>
              </a:rPr>
              <a:t> Promotion</a:t>
            </a:r>
          </a:p>
          <a:p>
            <a:r>
              <a:rPr lang="en-US" altLang="ja-JP" sz="2200" b="0" dirty="0" smtClean="0">
                <a:ea typeface="ＭＳ Ｐゴシック" pitchFamily="34" charset="-128"/>
              </a:rPr>
              <a:t>Designed to encourage First-Class mailers to invest in color print technology.</a:t>
            </a:r>
            <a:endParaRPr lang="en-US" altLang="ja-JP" sz="2200" dirty="0" smtClean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altLang="ja-JP" sz="2200" u="sng" dirty="0" smtClean="0">
                <a:ea typeface="ＭＳ Ｐゴシック" pitchFamily="34" charset="-128"/>
              </a:rPr>
              <a:t>Mail Drives Mobile Engagement Promotion</a:t>
            </a:r>
          </a:p>
          <a:p>
            <a:r>
              <a:rPr lang="en-US" altLang="ja-JP" sz="2200" b="0" dirty="0" smtClean="0">
                <a:ea typeface="ＭＳ Ｐゴシック" pitchFamily="34" charset="-128"/>
              </a:rPr>
              <a:t>Designed to demonstrate how direct mail, combined with mobile technology, continues to be a convenient method for consumers to engage and interact with their printed </a:t>
            </a:r>
            <a:r>
              <a:rPr lang="en-US" altLang="ja-JP" sz="2200" b="0" dirty="0" err="1" smtClean="0">
                <a:ea typeface="ＭＳ Ｐゴシック" pitchFamily="34" charset="-128"/>
              </a:rPr>
              <a:t>mailpieces</a:t>
            </a:r>
            <a:r>
              <a:rPr lang="en-US" altLang="ja-JP" sz="2200" b="0" dirty="0" smtClean="0">
                <a:ea typeface="ＭＳ Ｐゴシック" pitchFamily="34" charset="-128"/>
              </a:rPr>
              <a:t>.</a:t>
            </a:r>
            <a:endParaRPr lang="en-US" sz="2200" dirty="0" smtClean="0"/>
          </a:p>
        </p:txBody>
      </p:sp>
      <p:sp>
        <p:nvSpPr>
          <p:cNvPr id="20485" name="Text Box 2"/>
          <p:cNvSpPr txBox="1">
            <a:spLocks noChangeArrowheads="1"/>
          </p:cNvSpPr>
          <p:nvPr/>
        </p:nvSpPr>
        <p:spPr bwMode="auto">
          <a:xfrm>
            <a:off x="302943" y="1052885"/>
            <a:ext cx="27290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 Promotions</a:t>
            </a:r>
            <a:endParaRPr lang="en-US" sz="28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67700" y="6477000"/>
            <a:ext cx="723900" cy="2286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0066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rgbClr val="000066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rgbClr val="000066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fld id="{F0795597-3F15-485A-AA5C-3E3C18847CCD}" type="slidenum">
              <a:rPr lang="en-US" sz="1000" smtClean="0">
                <a:solidFill>
                  <a:srgbClr val="989A99"/>
                </a:solidFill>
                <a:ea typeface="ヒラギノ角ゴ Pro W3"/>
                <a:cs typeface="ヒラギノ角ゴ Pro W3"/>
              </a:rPr>
              <a:pPr/>
              <a:t>27</a:t>
            </a:fld>
            <a:endParaRPr lang="en-US" sz="1000" smtClean="0">
              <a:solidFill>
                <a:srgbClr val="989A99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4"/>
          <p:cNvSpPr>
            <a:spLocks noChangeArrowheads="1"/>
          </p:cNvSpPr>
          <p:nvPr/>
        </p:nvSpPr>
        <p:spPr bwMode="auto">
          <a:xfrm>
            <a:off x="40248" y="1056441"/>
            <a:ext cx="2291011" cy="250072"/>
          </a:xfrm>
          <a:prstGeom prst="rect">
            <a:avLst/>
          </a:prstGeom>
          <a:solidFill>
            <a:srgbClr val="333399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lIns="84630" tIns="42315" rIns="84630" bIns="423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6201" y="3276600"/>
            <a:ext cx="8997950" cy="173600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Arial" charset="0"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40" name="Rectangle 90"/>
          <p:cNvSpPr>
            <a:spLocks noChangeArrowheads="1"/>
          </p:cNvSpPr>
          <p:nvPr/>
        </p:nvSpPr>
        <p:spPr bwMode="auto">
          <a:xfrm>
            <a:off x="67286" y="5012608"/>
            <a:ext cx="9047162" cy="1817774"/>
          </a:xfrm>
          <a:prstGeom prst="rect">
            <a:avLst/>
          </a:prstGeom>
          <a:solidFill>
            <a:srgbClr val="8E8E8E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84630" tIns="42315" rIns="84630" bIns="423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84" name="Left Arrow 67"/>
          <p:cNvSpPr>
            <a:spLocks noChangeArrowheads="1"/>
          </p:cNvSpPr>
          <p:nvPr/>
        </p:nvSpPr>
        <p:spPr bwMode="auto">
          <a:xfrm>
            <a:off x="3302042" y="5791200"/>
            <a:ext cx="2914504" cy="717198"/>
          </a:xfrm>
          <a:prstGeom prst="leftArrow">
            <a:avLst>
              <a:gd name="adj1" fmla="val 50000"/>
              <a:gd name="adj2" fmla="val 50058"/>
            </a:avLst>
          </a:prstGeom>
          <a:solidFill>
            <a:srgbClr val="CC00CC"/>
          </a:solidFill>
          <a:ln w="9525" algn="ctr">
            <a:noFill/>
            <a:round/>
            <a:headEnd/>
            <a:tailEnd/>
          </a:ln>
        </p:spPr>
        <p:txBody>
          <a:bodyPr lIns="91414" tIns="45707" rIns="91414" bIns="45707"/>
          <a:lstStyle/>
          <a:p>
            <a:pPr defTabSz="966514" fontAlgn="base">
              <a:spcBef>
                <a:spcPct val="0"/>
              </a:spcBef>
              <a:spcAft>
                <a:spcPct val="0"/>
              </a:spcAft>
            </a:pPr>
            <a:endParaRPr lang="en-US" sz="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4" name="Right Arrow 68"/>
          <p:cNvSpPr>
            <a:spLocks noChangeArrowheads="1"/>
          </p:cNvSpPr>
          <p:nvPr/>
        </p:nvSpPr>
        <p:spPr bwMode="auto">
          <a:xfrm rot="10800000">
            <a:off x="4843546" y="5769983"/>
            <a:ext cx="3967575" cy="757377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660066"/>
          </a:solidFill>
          <a:ln w="9525" algn="ctr">
            <a:noFill/>
            <a:round/>
            <a:headEnd/>
            <a:tailEnd/>
          </a:ln>
        </p:spPr>
        <p:txBody>
          <a:bodyPr lIns="91414" tIns="45707" rIns="91414" bIns="45707"/>
          <a:lstStyle/>
          <a:p>
            <a:pPr defTabSz="966514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41" name="Rectangle 28"/>
          <p:cNvSpPr>
            <a:spLocks noChangeArrowheads="1"/>
          </p:cNvSpPr>
          <p:nvPr/>
        </p:nvSpPr>
        <p:spPr bwMode="auto">
          <a:xfrm>
            <a:off x="40248" y="1294573"/>
            <a:ext cx="9052392" cy="199672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84630" tIns="42315" rIns="84630" bIns="42315" anchor="ctr"/>
          <a:lstStyle/>
          <a:p>
            <a:pPr algn="ctr" defTabSz="893509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14342" name="Rectangle 43"/>
          <p:cNvSpPr>
            <a:spLocks noChangeArrowheads="1"/>
          </p:cNvSpPr>
          <p:nvPr/>
        </p:nvSpPr>
        <p:spPr bwMode="auto">
          <a:xfrm>
            <a:off x="6878638" y="1066801"/>
            <a:ext cx="2195513" cy="228599"/>
          </a:xfrm>
          <a:prstGeom prst="rect">
            <a:avLst/>
          </a:prstGeom>
          <a:solidFill>
            <a:srgbClr val="333399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lIns="84630" tIns="42315" rIns="84630" bIns="423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43" name="Rectangle 44"/>
          <p:cNvSpPr>
            <a:spLocks noChangeArrowheads="1"/>
          </p:cNvSpPr>
          <p:nvPr/>
        </p:nvSpPr>
        <p:spPr bwMode="auto">
          <a:xfrm>
            <a:off x="4711700" y="1066801"/>
            <a:ext cx="2097088" cy="228599"/>
          </a:xfrm>
          <a:prstGeom prst="rect">
            <a:avLst/>
          </a:prstGeom>
          <a:solidFill>
            <a:srgbClr val="333399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lIns="84630" tIns="42315" rIns="84630" bIns="423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44" name="Rectangle 45"/>
          <p:cNvSpPr>
            <a:spLocks noChangeArrowheads="1"/>
          </p:cNvSpPr>
          <p:nvPr/>
        </p:nvSpPr>
        <p:spPr bwMode="auto">
          <a:xfrm>
            <a:off x="2405065" y="1066801"/>
            <a:ext cx="2236786" cy="228599"/>
          </a:xfrm>
          <a:prstGeom prst="rect">
            <a:avLst/>
          </a:prstGeom>
          <a:solidFill>
            <a:srgbClr val="333399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lIns="84630" tIns="42315" rIns="84630" bIns="423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46" name="Text Box 38"/>
          <p:cNvSpPr txBox="1">
            <a:spLocks noChangeArrowheads="1"/>
          </p:cNvSpPr>
          <p:nvPr/>
        </p:nvSpPr>
        <p:spPr bwMode="auto">
          <a:xfrm rot="10800000" flipV="1">
            <a:off x="229974" y="1037390"/>
            <a:ext cx="22415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30" tIns="42315" rIns="84630" bIns="42315">
            <a:spAutoFit/>
          </a:bodyPr>
          <a:lstStyle/>
          <a:p>
            <a:pPr defTabSz="966514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JAN – FEB - MARCH</a:t>
            </a:r>
          </a:p>
        </p:txBody>
      </p:sp>
      <p:sp>
        <p:nvSpPr>
          <p:cNvPr id="14347" name="Text Box 39"/>
          <p:cNvSpPr txBox="1">
            <a:spLocks noChangeArrowheads="1"/>
          </p:cNvSpPr>
          <p:nvPr/>
        </p:nvSpPr>
        <p:spPr bwMode="auto">
          <a:xfrm>
            <a:off x="2474914" y="1006475"/>
            <a:ext cx="2236786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30" tIns="42315" rIns="84630" bIns="42315">
            <a:spAutoFit/>
          </a:bodyPr>
          <a:lstStyle/>
          <a:p>
            <a:pPr defTabSz="966514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APRIL – MAY - JUNE</a:t>
            </a:r>
          </a:p>
        </p:txBody>
      </p:sp>
      <p:sp>
        <p:nvSpPr>
          <p:cNvPr id="14348" name="Text Box 40"/>
          <p:cNvSpPr txBox="1">
            <a:spLocks noChangeArrowheads="1"/>
          </p:cNvSpPr>
          <p:nvPr/>
        </p:nvSpPr>
        <p:spPr bwMode="auto">
          <a:xfrm>
            <a:off x="4849814" y="1006475"/>
            <a:ext cx="2236786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30" tIns="42315" rIns="84630" bIns="42315">
            <a:spAutoFit/>
          </a:bodyPr>
          <a:lstStyle/>
          <a:p>
            <a:pPr defTabSz="966514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JULY – AUG - SEPT</a:t>
            </a:r>
          </a:p>
        </p:txBody>
      </p:sp>
      <p:sp>
        <p:nvSpPr>
          <p:cNvPr id="14349" name="Text Box 41"/>
          <p:cNvSpPr txBox="1">
            <a:spLocks noChangeArrowheads="1"/>
          </p:cNvSpPr>
          <p:nvPr/>
        </p:nvSpPr>
        <p:spPr bwMode="auto">
          <a:xfrm>
            <a:off x="6858000" y="1006475"/>
            <a:ext cx="21256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30" tIns="42315" rIns="84630" bIns="42315">
            <a:spAutoFit/>
          </a:bodyPr>
          <a:lstStyle/>
          <a:p>
            <a:pPr algn="ctr" defTabSz="966514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cs typeface="Arial" charset="0"/>
              </a:rPr>
              <a:t>OCT – NOV - DEC</a:t>
            </a:r>
          </a:p>
        </p:txBody>
      </p:sp>
      <p:sp>
        <p:nvSpPr>
          <p:cNvPr id="14350" name="Text Box 48"/>
          <p:cNvSpPr txBox="1">
            <a:spLocks noChangeArrowheads="1"/>
          </p:cNvSpPr>
          <p:nvPr/>
        </p:nvSpPr>
        <p:spPr bwMode="auto">
          <a:xfrm>
            <a:off x="1828800" y="1447800"/>
            <a:ext cx="3788959" cy="31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630" tIns="42315" rIns="84630" bIns="42315">
            <a:spAutoFit/>
          </a:bodyPr>
          <a:lstStyle/>
          <a:p>
            <a:pPr algn="ctr" defTabSz="966514" fontAlgn="base">
              <a:spcBef>
                <a:spcPct val="5000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cs typeface="Arial" charset="0"/>
              </a:rPr>
              <a:t>Earned Value Promotion</a:t>
            </a:r>
          </a:p>
        </p:txBody>
      </p:sp>
      <p:sp>
        <p:nvSpPr>
          <p:cNvPr id="14352" name="Text Box 50"/>
          <p:cNvSpPr txBox="1">
            <a:spLocks noChangeArrowheads="1"/>
          </p:cNvSpPr>
          <p:nvPr/>
        </p:nvSpPr>
        <p:spPr bwMode="auto">
          <a:xfrm>
            <a:off x="4564063" y="2503111"/>
            <a:ext cx="3284537" cy="31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30" tIns="42315" rIns="84630" bIns="42315">
            <a:spAutoFit/>
          </a:bodyPr>
          <a:lstStyle/>
          <a:p>
            <a:pPr algn="ctr" defTabSz="966514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500" b="1" dirty="0">
                <a:solidFill>
                  <a:srgbClr val="000000"/>
                </a:solidFill>
                <a:ea typeface="MS PGothic"/>
                <a:cs typeface="MS PGothic"/>
              </a:rPr>
              <a:t>Color </a:t>
            </a:r>
            <a:r>
              <a:rPr lang="en-US" altLang="ja-JP" sz="1500" b="1" dirty="0" smtClean="0">
                <a:solidFill>
                  <a:srgbClr val="000000"/>
                </a:solidFill>
                <a:ea typeface="MS PGothic"/>
                <a:cs typeface="MS PGothic"/>
              </a:rPr>
              <a:t>Transpromo Promotion</a:t>
            </a:r>
            <a:endParaRPr lang="en-US" sz="15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54" name="Text Box 53"/>
          <p:cNvSpPr txBox="1">
            <a:spLocks noChangeArrowheads="1"/>
          </p:cNvSpPr>
          <p:nvPr/>
        </p:nvSpPr>
        <p:spPr bwMode="auto">
          <a:xfrm>
            <a:off x="3962400" y="5425724"/>
            <a:ext cx="4168291" cy="31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630" tIns="42315" rIns="84630" bIns="42315">
            <a:spAutoFit/>
          </a:bodyPr>
          <a:lstStyle/>
          <a:p>
            <a:pPr algn="ctr" defTabSz="966514" fontAlgn="base">
              <a:spcBef>
                <a:spcPct val="5000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00"/>
                </a:solidFill>
                <a:cs typeface="Arial" charset="0"/>
              </a:rPr>
              <a:t>Mail </a:t>
            </a:r>
            <a:r>
              <a:rPr lang="en-US" sz="1500" b="1" dirty="0">
                <a:solidFill>
                  <a:srgbClr val="000000"/>
                </a:solidFill>
                <a:cs typeface="Arial" charset="0"/>
              </a:rPr>
              <a:t>Drives Mobile Engagement Promotion</a:t>
            </a:r>
          </a:p>
        </p:txBody>
      </p:sp>
      <p:sp>
        <p:nvSpPr>
          <p:cNvPr id="14358" name="Line 76"/>
          <p:cNvSpPr>
            <a:spLocks noChangeShapeType="1"/>
          </p:cNvSpPr>
          <p:nvPr/>
        </p:nvSpPr>
        <p:spPr bwMode="auto">
          <a:xfrm>
            <a:off x="1" y="1294571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lIns="84630" tIns="42315" rIns="84630" bIns="4231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359" name="Line 77"/>
          <p:cNvSpPr>
            <a:spLocks noChangeShapeType="1"/>
          </p:cNvSpPr>
          <p:nvPr/>
        </p:nvSpPr>
        <p:spPr bwMode="auto">
          <a:xfrm>
            <a:off x="26989" y="3291295"/>
            <a:ext cx="9065650" cy="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/>
          </a:ln>
        </p:spPr>
        <p:txBody>
          <a:bodyPr lIns="84630" tIns="42315" rIns="84630" bIns="4231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361" name="Text Box 34"/>
          <p:cNvSpPr txBox="1">
            <a:spLocks noChangeArrowheads="1"/>
          </p:cNvSpPr>
          <p:nvPr/>
        </p:nvSpPr>
        <p:spPr bwMode="auto">
          <a:xfrm>
            <a:off x="62999" y="3300981"/>
            <a:ext cx="4297342" cy="33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630" tIns="42315" rIns="84630" bIns="42315">
            <a:spAutoFit/>
          </a:bodyPr>
          <a:lstStyle/>
          <a:p>
            <a:pPr defTabSz="966514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F2F8D"/>
                </a:solidFill>
                <a:cs typeface="Arial" charset="0"/>
              </a:rPr>
              <a:t>STANDARD </a:t>
            </a:r>
            <a:r>
              <a:rPr lang="en-US" sz="1600" b="1" dirty="0" smtClean="0">
                <a:solidFill>
                  <a:srgbClr val="2F2F8D"/>
                </a:solidFill>
                <a:cs typeface="Arial" charset="0"/>
              </a:rPr>
              <a:t>AND FIRST-CLASS MAIL</a:t>
            </a:r>
            <a:endParaRPr lang="en-US" sz="1600" b="1" dirty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4363" name="Text Box 81"/>
          <p:cNvSpPr txBox="1">
            <a:spLocks noChangeArrowheads="1"/>
          </p:cNvSpPr>
          <p:nvPr/>
        </p:nvSpPr>
        <p:spPr bwMode="auto">
          <a:xfrm>
            <a:off x="76201" y="1295401"/>
            <a:ext cx="3225840" cy="33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630" tIns="42315" rIns="84630" bIns="42315">
            <a:spAutoFit/>
          </a:bodyPr>
          <a:lstStyle/>
          <a:p>
            <a:pPr defTabSz="966514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333399"/>
                </a:solidFill>
                <a:cs typeface="Arial" charset="0"/>
              </a:rPr>
              <a:t>FIRST-CLASS </a:t>
            </a:r>
            <a:r>
              <a:rPr lang="en-US" sz="1600" b="1" dirty="0" smtClean="0">
                <a:solidFill>
                  <a:srgbClr val="333399"/>
                </a:solidFill>
                <a:cs typeface="Arial" charset="0"/>
              </a:rPr>
              <a:t>MAIL</a:t>
            </a:r>
            <a:r>
              <a:rPr lang="en-US" sz="1600" b="1" baseline="30000" dirty="0" smtClean="0">
                <a:solidFill>
                  <a:srgbClr val="333399"/>
                </a:solidFill>
                <a:cs typeface="Arial" charset="0"/>
              </a:rPr>
              <a:t>®</a:t>
            </a:r>
            <a:endParaRPr lang="en-US" sz="1600" b="1" baseline="30000" dirty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4366" name="Left Arrow 49"/>
          <p:cNvSpPr>
            <a:spLocks noChangeArrowheads="1"/>
          </p:cNvSpPr>
          <p:nvPr/>
        </p:nvSpPr>
        <p:spPr bwMode="auto">
          <a:xfrm>
            <a:off x="1447800" y="1764088"/>
            <a:ext cx="1766919" cy="626278"/>
          </a:xfrm>
          <a:prstGeom prst="leftArrow">
            <a:avLst>
              <a:gd name="adj1" fmla="val 50000"/>
              <a:gd name="adj2" fmla="val 50023"/>
            </a:avLst>
          </a:prstGeom>
          <a:solidFill>
            <a:srgbClr val="CCCC00"/>
          </a:solidFill>
          <a:ln w="9525" algn="ctr">
            <a:noFill/>
            <a:round/>
            <a:headEnd/>
            <a:tailEnd/>
          </a:ln>
        </p:spPr>
        <p:txBody>
          <a:bodyPr lIns="91414" tIns="45707" rIns="91414" bIns="45707"/>
          <a:lstStyle/>
          <a:p>
            <a:pPr defTabSz="966514" fontAlgn="base">
              <a:spcBef>
                <a:spcPct val="0"/>
              </a:spcBef>
              <a:spcAft>
                <a:spcPct val="0"/>
              </a:spcAft>
            </a:pPr>
            <a:endParaRPr lang="en-US" sz="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67" name="Right Arrow 50"/>
          <p:cNvSpPr>
            <a:spLocks noChangeArrowheads="1"/>
          </p:cNvSpPr>
          <p:nvPr/>
        </p:nvSpPr>
        <p:spPr bwMode="auto">
          <a:xfrm>
            <a:off x="3440146" y="1676400"/>
            <a:ext cx="2177614" cy="713966"/>
          </a:xfrm>
          <a:prstGeom prst="rightArrow">
            <a:avLst>
              <a:gd name="adj1" fmla="val 50000"/>
              <a:gd name="adj2" fmla="val 50009"/>
            </a:avLst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 lIns="91414" tIns="45707" rIns="91414" bIns="45707"/>
          <a:lstStyle/>
          <a:p>
            <a:pPr defTabSz="966514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68" name="Left Arrow 51"/>
          <p:cNvSpPr>
            <a:spLocks noChangeArrowheads="1"/>
          </p:cNvSpPr>
          <p:nvPr/>
        </p:nvSpPr>
        <p:spPr bwMode="auto">
          <a:xfrm>
            <a:off x="3214719" y="1676400"/>
            <a:ext cx="1585881" cy="713965"/>
          </a:xfrm>
          <a:prstGeom prst="leftArrow">
            <a:avLst>
              <a:gd name="adj1" fmla="val 50000"/>
              <a:gd name="adj2" fmla="val 49978"/>
            </a:avLst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 lIns="91414" tIns="45707" rIns="91414" bIns="45707"/>
          <a:lstStyle/>
          <a:p>
            <a:pPr defTabSz="966514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69" name="Left Arrow 52"/>
          <p:cNvSpPr>
            <a:spLocks noChangeArrowheads="1"/>
          </p:cNvSpPr>
          <p:nvPr/>
        </p:nvSpPr>
        <p:spPr bwMode="auto">
          <a:xfrm>
            <a:off x="2405065" y="2588075"/>
            <a:ext cx="2408235" cy="688525"/>
          </a:xfrm>
          <a:prstGeom prst="leftArrow">
            <a:avLst>
              <a:gd name="adj1" fmla="val 50000"/>
              <a:gd name="adj2" fmla="val 50019"/>
            </a:avLst>
          </a:prstGeom>
          <a:solidFill>
            <a:srgbClr val="00CCFF"/>
          </a:solidFill>
          <a:ln w="9525" algn="ctr">
            <a:noFill/>
            <a:round/>
            <a:headEnd/>
            <a:tailEnd/>
          </a:ln>
        </p:spPr>
        <p:txBody>
          <a:bodyPr lIns="91414" tIns="45707" rIns="91414" bIns="45707"/>
          <a:lstStyle/>
          <a:p>
            <a:pPr defTabSz="966514" fontAlgn="base">
              <a:spcBef>
                <a:spcPct val="0"/>
              </a:spcBef>
              <a:spcAft>
                <a:spcPct val="0"/>
              </a:spcAft>
            </a:pPr>
            <a:endParaRPr lang="en-US" sz="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70" name="Right Arrow 53"/>
          <p:cNvSpPr>
            <a:spLocks noChangeArrowheads="1"/>
          </p:cNvSpPr>
          <p:nvPr/>
        </p:nvSpPr>
        <p:spPr bwMode="auto">
          <a:xfrm>
            <a:off x="5918160" y="2588074"/>
            <a:ext cx="2616240" cy="688526"/>
          </a:xfrm>
          <a:prstGeom prst="rightArrow">
            <a:avLst>
              <a:gd name="adj1" fmla="val 50000"/>
              <a:gd name="adj2" fmla="val 50021"/>
            </a:avLst>
          </a:prstGeom>
          <a:solidFill>
            <a:srgbClr val="0066FF"/>
          </a:solidFill>
          <a:ln w="9525" algn="ctr">
            <a:noFill/>
            <a:round/>
            <a:headEnd/>
            <a:tailEnd/>
          </a:ln>
        </p:spPr>
        <p:txBody>
          <a:bodyPr lIns="91414" tIns="45707" rIns="91414" bIns="45707"/>
          <a:lstStyle/>
          <a:p>
            <a:pPr defTabSz="966514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71" name="Left Arrow 54"/>
          <p:cNvSpPr>
            <a:spLocks noChangeArrowheads="1"/>
          </p:cNvSpPr>
          <p:nvPr/>
        </p:nvSpPr>
        <p:spPr bwMode="auto">
          <a:xfrm>
            <a:off x="4144251" y="2588075"/>
            <a:ext cx="1817895" cy="688525"/>
          </a:xfrm>
          <a:prstGeom prst="leftArrow">
            <a:avLst>
              <a:gd name="adj1" fmla="val 50000"/>
              <a:gd name="adj2" fmla="val 50001"/>
            </a:avLst>
          </a:prstGeom>
          <a:solidFill>
            <a:srgbClr val="0066FF"/>
          </a:solidFill>
          <a:ln w="9525" algn="ctr">
            <a:noFill/>
            <a:round/>
            <a:headEnd/>
            <a:tailEnd/>
          </a:ln>
        </p:spPr>
        <p:txBody>
          <a:bodyPr lIns="91414" tIns="45707" rIns="91414" bIns="45707"/>
          <a:lstStyle/>
          <a:p>
            <a:pPr defTabSz="966514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cs typeface="Arial" charset="0"/>
              </a:rPr>
              <a:t>           	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75" name="Left Arrow 58"/>
          <p:cNvSpPr>
            <a:spLocks noChangeArrowheads="1"/>
          </p:cNvSpPr>
          <p:nvPr/>
        </p:nvSpPr>
        <p:spPr bwMode="auto">
          <a:xfrm>
            <a:off x="1524000" y="4183520"/>
            <a:ext cx="2971800" cy="667330"/>
          </a:xfrm>
          <a:prstGeom prst="leftArrow">
            <a:avLst>
              <a:gd name="adj1" fmla="val 50000"/>
              <a:gd name="adj2" fmla="val 50071"/>
            </a:avLst>
          </a:prstGeom>
          <a:solidFill>
            <a:srgbClr val="CC99FF"/>
          </a:solidFill>
          <a:ln w="9525" algn="ctr">
            <a:noFill/>
            <a:round/>
            <a:headEnd/>
            <a:tailEnd/>
          </a:ln>
        </p:spPr>
        <p:txBody>
          <a:bodyPr lIns="91414" tIns="45707" rIns="91414" bIns="45707"/>
          <a:lstStyle/>
          <a:p>
            <a:pPr defTabSz="966514" fontAlgn="base">
              <a:spcBef>
                <a:spcPct val="0"/>
              </a:spcBef>
              <a:spcAft>
                <a:spcPct val="0"/>
              </a:spcAft>
            </a:pPr>
            <a:endParaRPr lang="en-US" sz="7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76" name="Right Arrow 59"/>
          <p:cNvSpPr>
            <a:spLocks noChangeArrowheads="1"/>
          </p:cNvSpPr>
          <p:nvPr/>
        </p:nvSpPr>
        <p:spPr bwMode="auto">
          <a:xfrm>
            <a:off x="4590867" y="4117526"/>
            <a:ext cx="3943533" cy="7333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66FF"/>
          </a:solidFill>
          <a:ln w="9525" algn="ctr">
            <a:noFill/>
            <a:round/>
            <a:headEnd/>
            <a:tailEnd/>
          </a:ln>
        </p:spPr>
        <p:txBody>
          <a:bodyPr lIns="91414" tIns="45707" rIns="91414" bIns="45707"/>
          <a:lstStyle/>
          <a:p>
            <a:pPr defTabSz="966514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77" name="Left Arrow 60"/>
          <p:cNvSpPr>
            <a:spLocks noChangeArrowheads="1"/>
          </p:cNvSpPr>
          <p:nvPr/>
        </p:nvSpPr>
        <p:spPr bwMode="auto">
          <a:xfrm>
            <a:off x="4144250" y="4117526"/>
            <a:ext cx="1113549" cy="733324"/>
          </a:xfrm>
          <a:prstGeom prst="leftArrow">
            <a:avLst>
              <a:gd name="adj1" fmla="val 50000"/>
              <a:gd name="adj2" fmla="val 50026"/>
            </a:avLst>
          </a:prstGeom>
          <a:solidFill>
            <a:srgbClr val="9966FF"/>
          </a:solidFill>
          <a:ln w="9525" algn="ctr">
            <a:noFill/>
            <a:round/>
            <a:headEnd/>
            <a:tailEnd/>
          </a:ln>
        </p:spPr>
        <p:txBody>
          <a:bodyPr lIns="91414" tIns="45707" rIns="91414" bIns="45707"/>
          <a:lstStyle/>
          <a:p>
            <a:pPr defTabSz="966514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FFFFFF"/>
                </a:solidFill>
                <a:cs typeface="Arial" charset="0"/>
              </a:rPr>
              <a:t>          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85" name="Right Arrow 68"/>
          <p:cNvSpPr>
            <a:spLocks noChangeArrowheads="1"/>
          </p:cNvSpPr>
          <p:nvPr/>
        </p:nvSpPr>
        <p:spPr bwMode="auto">
          <a:xfrm>
            <a:off x="6124172" y="5827939"/>
            <a:ext cx="2963237" cy="630573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660066"/>
          </a:solidFill>
          <a:ln w="9525" algn="ctr">
            <a:noFill/>
            <a:round/>
            <a:headEnd/>
            <a:tailEnd/>
          </a:ln>
        </p:spPr>
        <p:txBody>
          <a:bodyPr lIns="91414" tIns="45707" rIns="91414" bIns="45707"/>
          <a:lstStyle/>
          <a:p>
            <a:pPr defTabSz="966514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90" name="Rectangle 98"/>
          <p:cNvSpPr>
            <a:spLocks noChangeArrowheads="1"/>
          </p:cNvSpPr>
          <p:nvPr/>
        </p:nvSpPr>
        <p:spPr bwMode="auto">
          <a:xfrm>
            <a:off x="4191000" y="4343400"/>
            <a:ext cx="4419600" cy="39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462" tIns="44732" rIns="89462" bIns="44732"/>
          <a:lstStyle/>
          <a:p>
            <a:pPr algn="ctr" defTabSz="893509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AFFEB"/>
                </a:solidFill>
                <a:cs typeface="Arial" charset="0"/>
              </a:rPr>
              <a:t>Promotion Period June 1 – November 30 </a:t>
            </a:r>
            <a:endParaRPr lang="en-US" sz="1200" b="1" dirty="0">
              <a:solidFill>
                <a:srgbClr val="FAFFEB"/>
              </a:solidFill>
              <a:cs typeface="Arial" charset="0"/>
            </a:endParaRPr>
          </a:p>
        </p:txBody>
      </p:sp>
      <p:sp>
        <p:nvSpPr>
          <p:cNvPr id="14391" name="Rectangle 98"/>
          <p:cNvSpPr>
            <a:spLocks noChangeArrowheads="1"/>
          </p:cNvSpPr>
          <p:nvPr/>
        </p:nvSpPr>
        <p:spPr bwMode="auto">
          <a:xfrm>
            <a:off x="4648200" y="6039014"/>
            <a:ext cx="3886200" cy="39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462" tIns="44732" rIns="89462" bIns="44732"/>
          <a:lstStyle/>
          <a:p>
            <a:pPr algn="r" defTabSz="893509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AFFEB"/>
                </a:solidFill>
                <a:cs typeface="Arial" charset="0"/>
              </a:rPr>
              <a:t>Promotion Period </a:t>
            </a:r>
            <a:r>
              <a:rPr lang="en-US" sz="1200" b="1" dirty="0" smtClean="0">
                <a:solidFill>
                  <a:srgbClr val="FAFFEB"/>
                </a:solidFill>
                <a:cs typeface="Arial" charset="0"/>
              </a:rPr>
              <a:t>July 1 – December 31</a:t>
            </a:r>
            <a:endParaRPr lang="en-US" sz="1200" b="1" dirty="0">
              <a:solidFill>
                <a:srgbClr val="FAFFEB"/>
              </a:solidFill>
              <a:cs typeface="Arial" charset="0"/>
            </a:endParaRPr>
          </a:p>
        </p:txBody>
      </p:sp>
      <p:sp>
        <p:nvSpPr>
          <p:cNvPr id="14392" name="Rectangle 98"/>
          <p:cNvSpPr>
            <a:spLocks noChangeArrowheads="1"/>
          </p:cNvSpPr>
          <p:nvPr/>
        </p:nvSpPr>
        <p:spPr bwMode="auto">
          <a:xfrm>
            <a:off x="3276600" y="1905000"/>
            <a:ext cx="3173412" cy="45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462" tIns="44732" rIns="89462" bIns="44732"/>
          <a:lstStyle/>
          <a:p>
            <a:pPr defTabSz="893509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AFFEB"/>
                </a:solidFill>
                <a:cs typeface="Arial" charset="0"/>
              </a:rPr>
              <a:t>Promotion Period </a:t>
            </a:r>
            <a:r>
              <a:rPr lang="en-US" sz="1000" b="1" dirty="0" smtClean="0">
                <a:solidFill>
                  <a:srgbClr val="FAFFEB"/>
                </a:solidFill>
                <a:cs typeface="Arial" charset="0"/>
              </a:rPr>
              <a:t>  May 1 – July 31</a:t>
            </a:r>
            <a:endParaRPr lang="en-US" sz="1000" b="1" dirty="0">
              <a:solidFill>
                <a:srgbClr val="FAFFEB"/>
              </a:solidFill>
              <a:cs typeface="Arial" charset="0"/>
            </a:endParaRPr>
          </a:p>
        </p:txBody>
      </p:sp>
      <p:sp>
        <p:nvSpPr>
          <p:cNvPr id="59" name="Rectangle 98"/>
          <p:cNvSpPr>
            <a:spLocks noChangeArrowheads="1"/>
          </p:cNvSpPr>
          <p:nvPr/>
        </p:nvSpPr>
        <p:spPr bwMode="auto">
          <a:xfrm>
            <a:off x="4419600" y="2840661"/>
            <a:ext cx="3962400" cy="35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462" tIns="44732" rIns="89462" bIns="44732"/>
          <a:lstStyle/>
          <a:p>
            <a:pPr algn="ctr" defTabSz="893509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AFFEB"/>
                </a:solidFill>
                <a:cs typeface="Arial" charset="0"/>
              </a:rPr>
              <a:t>Promotion Period June 1 – November 30</a:t>
            </a:r>
            <a:endParaRPr lang="en-US" sz="1200" b="1" dirty="0">
              <a:solidFill>
                <a:srgbClr val="FAFFEB"/>
              </a:solidFill>
              <a:cs typeface="Arial" charset="0"/>
            </a:endParaRPr>
          </a:p>
        </p:txBody>
      </p:sp>
      <p:sp>
        <p:nvSpPr>
          <p:cNvPr id="60" name="Text Box 34"/>
          <p:cNvSpPr txBox="1">
            <a:spLocks noChangeArrowheads="1"/>
          </p:cNvSpPr>
          <p:nvPr/>
        </p:nvSpPr>
        <p:spPr bwMode="auto">
          <a:xfrm>
            <a:off x="56590" y="5150314"/>
            <a:ext cx="3676329" cy="7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630" tIns="42315" rIns="84630" bIns="42315">
            <a:spAutoFit/>
          </a:bodyPr>
          <a:lstStyle/>
          <a:p>
            <a:pPr defTabSz="966514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F2F8D"/>
                </a:solidFill>
                <a:cs typeface="Arial" charset="0"/>
              </a:rPr>
              <a:t>STANDARD MAIL</a:t>
            </a:r>
            <a:r>
              <a:rPr lang="en-US" sz="1600" b="1" baseline="30000" dirty="0">
                <a:solidFill>
                  <a:srgbClr val="333399"/>
                </a:solidFill>
                <a:cs typeface="Arial" charset="0"/>
              </a:rPr>
              <a:t>®</a:t>
            </a:r>
          </a:p>
          <a:p>
            <a:pPr defTabSz="966514" fontAlgn="base">
              <a:spcBef>
                <a:spcPct val="50000"/>
              </a:spcBef>
              <a:spcAft>
                <a:spcPct val="0"/>
              </a:spcAft>
            </a:pPr>
            <a:endParaRPr lang="en-US" sz="1600" b="1" dirty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61" name="Line 77"/>
          <p:cNvSpPr>
            <a:spLocks noChangeShapeType="1"/>
          </p:cNvSpPr>
          <p:nvPr/>
        </p:nvSpPr>
        <p:spPr bwMode="auto">
          <a:xfrm>
            <a:off x="-13963" y="5012608"/>
            <a:ext cx="911701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lIns="84630" tIns="42315" rIns="84630" bIns="4231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4" name="Text Box 53"/>
          <p:cNvSpPr txBox="1">
            <a:spLocks noChangeArrowheads="1"/>
          </p:cNvSpPr>
          <p:nvPr/>
        </p:nvSpPr>
        <p:spPr bwMode="auto">
          <a:xfrm>
            <a:off x="1697058" y="3773263"/>
            <a:ext cx="5277380" cy="45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630" tIns="42315" rIns="84630" bIns="42315">
            <a:spAutoFit/>
          </a:bodyPr>
          <a:lstStyle/>
          <a:p>
            <a:pPr algn="ctr" defTabSz="966514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cs typeface="Arial" charset="0"/>
              </a:rPr>
              <a:t>Emerging </a:t>
            </a:r>
            <a:r>
              <a:rPr lang="en-US" sz="1500" b="1" dirty="0">
                <a:solidFill>
                  <a:srgbClr val="000000"/>
                </a:solidFill>
                <a:cs typeface="Arial" charset="0"/>
              </a:rPr>
              <a:t>and Advanced Technology Promotion</a:t>
            </a:r>
          </a:p>
        </p:txBody>
      </p:sp>
      <p:sp>
        <p:nvSpPr>
          <p:cNvPr id="40" name="Rectangle 98"/>
          <p:cNvSpPr>
            <a:spLocks noChangeArrowheads="1"/>
          </p:cNvSpPr>
          <p:nvPr/>
        </p:nvSpPr>
        <p:spPr bwMode="auto">
          <a:xfrm>
            <a:off x="1877094" y="1905000"/>
            <a:ext cx="139950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462" tIns="44732" rIns="89462" bIns="44732"/>
          <a:lstStyle/>
          <a:p>
            <a:pPr algn="ctr" defTabSz="893509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FAFFEB"/>
                </a:solidFill>
                <a:cs typeface="Arial" charset="0"/>
              </a:rPr>
              <a:t>Registration</a:t>
            </a:r>
          </a:p>
          <a:p>
            <a:pPr algn="ctr" defTabSz="893509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FAFFEB"/>
                </a:solidFill>
                <a:cs typeface="Arial" charset="0"/>
              </a:rPr>
              <a:t>March 15 –April 30</a:t>
            </a:r>
            <a:endParaRPr lang="en-US" sz="900" b="1" dirty="0">
              <a:solidFill>
                <a:srgbClr val="FAFFEB"/>
              </a:solidFill>
              <a:cs typeface="Arial" charset="0"/>
            </a:endParaRPr>
          </a:p>
        </p:txBody>
      </p:sp>
      <p:sp>
        <p:nvSpPr>
          <p:cNvPr id="41" name="Rectangle 98"/>
          <p:cNvSpPr>
            <a:spLocks noChangeArrowheads="1"/>
          </p:cNvSpPr>
          <p:nvPr/>
        </p:nvSpPr>
        <p:spPr bwMode="auto">
          <a:xfrm>
            <a:off x="2410494" y="4343400"/>
            <a:ext cx="139950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462" tIns="44732" rIns="89462" bIns="44732"/>
          <a:lstStyle/>
          <a:p>
            <a:pPr algn="ctr" defTabSz="893509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FAFFEB"/>
                </a:solidFill>
                <a:cs typeface="Arial" charset="0"/>
              </a:rPr>
              <a:t>Registration</a:t>
            </a:r>
          </a:p>
          <a:p>
            <a:pPr algn="ctr" defTabSz="893509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FAFFEB"/>
                </a:solidFill>
                <a:cs typeface="Arial" charset="0"/>
              </a:rPr>
              <a:t>March 15 </a:t>
            </a:r>
            <a:r>
              <a:rPr lang="en-US" sz="900" b="1" dirty="0">
                <a:solidFill>
                  <a:srgbClr val="FAFFEB"/>
                </a:solidFill>
                <a:cs typeface="Arial" charset="0"/>
              </a:rPr>
              <a:t>– </a:t>
            </a:r>
            <a:r>
              <a:rPr lang="en-US" sz="900" b="1" dirty="0" smtClean="0">
                <a:solidFill>
                  <a:srgbClr val="FAFFEB"/>
                </a:solidFill>
                <a:cs typeface="Arial" charset="0"/>
              </a:rPr>
              <a:t>Nov 30</a:t>
            </a:r>
            <a:endParaRPr lang="en-US" sz="900" b="1" dirty="0">
              <a:solidFill>
                <a:srgbClr val="FAFFEB"/>
              </a:solidFill>
              <a:cs typeface="Arial" charset="0"/>
            </a:endParaRPr>
          </a:p>
        </p:txBody>
      </p:sp>
      <p:sp>
        <p:nvSpPr>
          <p:cNvPr id="42" name="Rectangle 98"/>
          <p:cNvSpPr>
            <a:spLocks noChangeArrowheads="1"/>
          </p:cNvSpPr>
          <p:nvPr/>
        </p:nvSpPr>
        <p:spPr bwMode="auto">
          <a:xfrm>
            <a:off x="2743200" y="2743200"/>
            <a:ext cx="1399506" cy="3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462" tIns="44732" rIns="89462" bIns="44732"/>
          <a:lstStyle/>
          <a:p>
            <a:pPr algn="ctr" defTabSz="893509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FAFFEB"/>
                </a:solidFill>
                <a:cs typeface="Arial" charset="0"/>
              </a:rPr>
              <a:t>Registration</a:t>
            </a:r>
          </a:p>
          <a:p>
            <a:pPr algn="ctr" defTabSz="893509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FAFFEB"/>
                </a:solidFill>
                <a:cs typeface="Arial" charset="0"/>
              </a:rPr>
              <a:t>April 15 </a:t>
            </a:r>
            <a:r>
              <a:rPr lang="en-US" sz="900" b="1" dirty="0">
                <a:solidFill>
                  <a:srgbClr val="FAFFEB"/>
                </a:solidFill>
                <a:cs typeface="Arial" charset="0"/>
              </a:rPr>
              <a:t>– </a:t>
            </a:r>
            <a:r>
              <a:rPr lang="en-US" sz="900" b="1" dirty="0" smtClean="0">
                <a:solidFill>
                  <a:srgbClr val="FAFFEB"/>
                </a:solidFill>
                <a:cs typeface="Arial" charset="0"/>
              </a:rPr>
              <a:t>Nov 30</a:t>
            </a:r>
            <a:endParaRPr lang="en-US" sz="900" b="1" dirty="0">
              <a:solidFill>
                <a:srgbClr val="FAFFEB"/>
              </a:solidFill>
              <a:cs typeface="Arial" charset="0"/>
            </a:endParaRPr>
          </a:p>
        </p:txBody>
      </p:sp>
      <p:sp>
        <p:nvSpPr>
          <p:cNvPr id="43" name="Rectangle 98"/>
          <p:cNvSpPr>
            <a:spLocks noChangeArrowheads="1"/>
          </p:cNvSpPr>
          <p:nvPr/>
        </p:nvSpPr>
        <p:spPr bwMode="auto">
          <a:xfrm>
            <a:off x="3437091" y="6009503"/>
            <a:ext cx="1598655" cy="3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462" tIns="44732" rIns="89462" bIns="44732"/>
          <a:lstStyle/>
          <a:p>
            <a:pPr algn="ctr" defTabSz="893509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FAFFEB"/>
                </a:solidFill>
                <a:cs typeface="Arial" charset="0"/>
              </a:rPr>
              <a:t>Registration</a:t>
            </a:r>
          </a:p>
          <a:p>
            <a:pPr algn="ctr" defTabSz="893509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FAFFEB"/>
                </a:solidFill>
                <a:cs typeface="Arial" charset="0"/>
              </a:rPr>
              <a:t>May 15 </a:t>
            </a:r>
            <a:r>
              <a:rPr lang="en-US" sz="900" b="1" dirty="0">
                <a:solidFill>
                  <a:srgbClr val="FAFFEB"/>
                </a:solidFill>
                <a:cs typeface="Arial" charset="0"/>
              </a:rPr>
              <a:t>– </a:t>
            </a:r>
            <a:r>
              <a:rPr lang="en-US" sz="900" b="1" dirty="0" smtClean="0">
                <a:solidFill>
                  <a:srgbClr val="FAFFEB"/>
                </a:solidFill>
                <a:cs typeface="Arial" charset="0"/>
              </a:rPr>
              <a:t>Dec 31</a:t>
            </a:r>
            <a:endParaRPr lang="en-US" sz="900" b="1" dirty="0">
              <a:solidFill>
                <a:srgbClr val="FAFFEB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81572" y="797034"/>
            <a:ext cx="8643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prstClr val="black"/>
                </a:solidFill>
              </a:rPr>
              <a:t>As of: 5/7/15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3" name="6-Point Star 2"/>
          <p:cNvSpPr/>
          <p:nvPr/>
        </p:nvSpPr>
        <p:spPr bwMode="auto">
          <a:xfrm>
            <a:off x="5486399" y="1491004"/>
            <a:ext cx="481807" cy="316289"/>
          </a:xfrm>
          <a:prstGeom prst="star6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75000"/>
              <a:buFont typeface="Arial" charset="0"/>
              <a:buNone/>
            </a:pPr>
            <a:endParaRPr lang="en-US" b="1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996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BD9BC04F-8E7A-4A55-AD6D-4927C525A5C4}" type="slidenum">
              <a:rPr lang="en-US" sz="1000" smtClean="0">
                <a:solidFill>
                  <a:srgbClr val="989A99"/>
                </a:solidFill>
              </a:rPr>
              <a:pPr/>
              <a:t>29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95275" y="1136202"/>
            <a:ext cx="84667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Competitive Filing Highlights</a:t>
            </a:r>
            <a:endParaRPr lang="en-US" sz="32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" y="1841117"/>
            <a:ext cx="8432036" cy="4552950"/>
          </a:xfrm>
        </p:spPr>
        <p:txBody>
          <a:bodyPr/>
          <a:lstStyle/>
          <a:p>
            <a:pPr marL="509588" lvl="0" indent="-509588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0" dirty="0"/>
              <a:t>No price change for Priority Mail Express, Priority Mail, or Pickup on Demand</a:t>
            </a:r>
          </a:p>
          <a:p>
            <a:pPr marL="509588" lvl="0" indent="-509588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0" dirty="0"/>
              <a:t>New zoned prices based on origin ZIP Code for Priority Mail International (PMI) destined to Canada</a:t>
            </a:r>
          </a:p>
          <a:p>
            <a:pPr marL="509588" lvl="0" indent="-509588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0" dirty="0"/>
              <a:t>An increase to 66 pounds for the maximum weight for PMI Rate Group 17 (Netherlands)</a:t>
            </a:r>
          </a:p>
          <a:p>
            <a:pPr marL="509588" lvl="0" indent="-509588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0" dirty="0" smtClean="0"/>
              <a:t>Combines </a:t>
            </a:r>
            <a:r>
              <a:rPr lang="en-US" b="0" dirty="0"/>
              <a:t>insurance tables for Priority Mail Express International and </a:t>
            </a:r>
            <a:r>
              <a:rPr lang="en-US" b="0" dirty="0" smtClean="0"/>
              <a:t>PMI </a:t>
            </a:r>
            <a:r>
              <a:rPr lang="en-US" b="0" dirty="0"/>
              <a:t>to simplify pricing</a:t>
            </a:r>
          </a:p>
        </p:txBody>
      </p:sp>
    </p:spTree>
    <p:extLst>
      <p:ext uri="{BB962C8B-B14F-4D97-AF65-F5344CB8AC3E}">
        <p14:creationId xmlns:p14="http://schemas.microsoft.com/office/powerpoint/2010/main" xmlns="" val="235081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90331E7A-F392-45A4-BBE5-B63D71C94EC5}" type="slidenum">
              <a:rPr lang="en-US" sz="1000" smtClean="0">
                <a:solidFill>
                  <a:srgbClr val="989A99"/>
                </a:solidFill>
              </a:rPr>
              <a:pPr/>
              <a:t>3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" y="1200150"/>
            <a:ext cx="8489910" cy="1103212"/>
          </a:xfrm>
          <a:solidFill>
            <a:schemeClr val="accent1">
              <a:alpha val="22000"/>
            </a:schemeClr>
          </a:solidFill>
          <a:ln w="31750">
            <a:solidFill>
              <a:srgbClr val="00B0F0"/>
            </a:solidFill>
          </a:ln>
        </p:spPr>
        <p:txBody>
          <a:bodyPr/>
          <a:lstStyle/>
          <a:p>
            <a:pPr marL="0" indent="0" algn="ctr" eaLnBrk="1" hangingPunct="1">
              <a:buSzPct val="90000"/>
              <a:buFont typeface="Wingdings" pitchFamily="2" charset="2"/>
              <a:buNone/>
              <a:defRPr/>
            </a:pPr>
            <a:r>
              <a:rPr lang="en-US" sz="3200" dirty="0" smtClean="0"/>
              <a:t>Total average increase of ~2.0% on Market Dominant products</a:t>
            </a:r>
            <a:endParaRPr lang="en-US" sz="3200" dirty="0"/>
          </a:p>
          <a:p>
            <a:pPr marL="0" indent="0" algn="ctr" eaLnBrk="1" hangingPunct="1">
              <a:buSzPct val="90000"/>
              <a:buFont typeface="Wingdings" pitchFamily="2" charset="2"/>
              <a:buNone/>
              <a:defRPr/>
            </a:pPr>
            <a:endParaRPr lang="en-US" sz="1200" u="sng" dirty="0" smtClean="0"/>
          </a:p>
          <a:p>
            <a:pPr marL="0" indent="0" eaLnBrk="1" hangingPunct="1">
              <a:buSzPct val="90000"/>
              <a:buNone/>
              <a:defRPr/>
            </a:pPr>
            <a:r>
              <a:rPr lang="en-US" sz="3000" dirty="0" smtClean="0"/>
              <a:t>The Price Cap</a:t>
            </a:r>
          </a:p>
          <a:p>
            <a:pPr marL="0" indent="0" eaLnBrk="1" hangingPunct="1">
              <a:buSzPct val="90000"/>
              <a:buNone/>
              <a:defRPr/>
            </a:pPr>
            <a:endParaRPr lang="en-US" sz="900" dirty="0" smtClean="0"/>
          </a:p>
          <a:p>
            <a:pPr marL="346075" lvl="1" indent="-346075" eaLnBrk="1" hangingPunct="1"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800" b="0" dirty="0" smtClean="0"/>
              <a:t>CPI:  1.966%</a:t>
            </a:r>
          </a:p>
          <a:p>
            <a:pPr marL="346075" lvl="1" indent="-346075" eaLnBrk="1" hangingPunct="1">
              <a:buSzPct val="90000"/>
              <a:buFont typeface="Arial" panose="020B0604020202020204" pitchFamily="34" charset="0"/>
              <a:buChar char="•"/>
              <a:defRPr/>
            </a:pPr>
            <a:endParaRPr lang="en-US" sz="2800" b="0" dirty="0"/>
          </a:p>
          <a:p>
            <a:pPr marL="346075" lvl="1" indent="-346075" eaLnBrk="1" hangingPunct="1"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800" b="0" dirty="0" smtClean="0"/>
              <a:t>Based on Consumer Price Index </a:t>
            </a:r>
          </a:p>
          <a:p>
            <a:pPr marL="346075" lvl="1" indent="-346075" eaLnBrk="1" hangingPunct="1">
              <a:buSzPct val="90000"/>
              <a:buFont typeface="Arial" panose="020B0604020202020204" pitchFamily="34" charset="0"/>
              <a:buChar char="•"/>
              <a:defRPr/>
            </a:pPr>
            <a:endParaRPr lang="en-US" sz="2800" b="0" dirty="0" smtClean="0"/>
          </a:p>
          <a:p>
            <a:pPr marL="346075" lvl="1" indent="-346075" eaLnBrk="1" hangingPunct="1"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800" b="0" dirty="0" smtClean="0"/>
              <a:t>PRC formula a moving average of CPI data</a:t>
            </a:r>
          </a:p>
          <a:p>
            <a:pPr marL="346075" indent="-346075" algn="ctr" eaLnBrk="1" hangingPunct="1">
              <a:buSzPct val="90000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8D267C1C-ACDB-43B1-B197-640D3709B3A6}" type="slidenum">
              <a:rPr lang="en-US" sz="1000" smtClean="0">
                <a:solidFill>
                  <a:srgbClr val="989A99"/>
                </a:solidFill>
              </a:rPr>
              <a:pPr/>
              <a:t>30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14925" y="1142338"/>
            <a:ext cx="86360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328767" y="1601788"/>
            <a:ext cx="886936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1000"/>
              </a:lnSpc>
              <a:spcBef>
                <a:spcPct val="10000"/>
              </a:spcBef>
            </a:pPr>
            <a:r>
              <a:rPr lang="en-US" sz="2800" b="0" dirty="0">
                <a:solidFill>
                  <a:schemeClr val="tx1"/>
                </a:solidFill>
              </a:rPr>
              <a:t>Online</a:t>
            </a:r>
            <a:endParaRPr lang="en-US" sz="2400" b="0" dirty="0">
              <a:solidFill>
                <a:schemeClr val="tx1"/>
              </a:solidFill>
            </a:endParaRPr>
          </a:p>
          <a:p>
            <a:pPr marL="571500" lvl="1" indent="-342900">
              <a:lnSpc>
                <a:spcPct val="91000"/>
              </a:lnSpc>
              <a:spcBef>
                <a:spcPct val="1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b="0" dirty="0">
                <a:solidFill>
                  <a:schemeClr val="tx1"/>
                </a:solidFill>
              </a:rPr>
              <a:t>Postal Explorer</a:t>
            </a:r>
            <a:r>
              <a:rPr lang="en-US" sz="1400" b="0" baseline="30000" dirty="0">
                <a:solidFill>
                  <a:schemeClr val="tx1"/>
                </a:solidFill>
                <a:cs typeface="Arial" charset="0"/>
              </a:rPr>
              <a:t>®</a:t>
            </a:r>
            <a:r>
              <a:rPr lang="en-US" sz="2400" b="0" baseline="30000" dirty="0">
                <a:solidFill>
                  <a:schemeClr val="tx1"/>
                </a:solidFill>
              </a:rPr>
              <a:t> </a:t>
            </a:r>
            <a:r>
              <a:rPr lang="en-US" sz="2400" b="0" dirty="0">
                <a:solidFill>
                  <a:schemeClr val="tx1"/>
                </a:solidFill>
                <a:cs typeface="Arial" charset="0"/>
              </a:rPr>
              <a:t>─ pe.usps.com</a:t>
            </a:r>
            <a:endParaRPr lang="en-US" sz="2400" b="0" dirty="0">
              <a:solidFill>
                <a:schemeClr val="tx1"/>
              </a:solidFill>
            </a:endParaRPr>
          </a:p>
          <a:p>
            <a:pPr lvl="2" indent="-342900">
              <a:lnSpc>
                <a:spcPct val="91000"/>
              </a:lnSpc>
              <a:spcBef>
                <a:spcPct val="1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Current and new prices</a:t>
            </a:r>
          </a:p>
          <a:p>
            <a:pPr marL="1435100" lvl="3" indent="-342900">
              <a:lnSpc>
                <a:spcPct val="91000"/>
              </a:lnSpc>
              <a:spcBef>
                <a:spcPct val="10000"/>
              </a:spcBef>
              <a:buClr>
                <a:schemeClr val="accent2"/>
              </a:buClr>
              <a:buFont typeface="Calibri" panose="020F0502020204030204" pitchFamily="34" charset="0"/>
              <a:buChar char="−"/>
            </a:pPr>
            <a:r>
              <a:rPr lang="en-US" sz="2400" b="0" dirty="0">
                <a:solidFill>
                  <a:schemeClr val="tx1"/>
                </a:solidFill>
              </a:rPr>
              <a:t>Including downloadable price </a:t>
            </a:r>
            <a:r>
              <a:rPr lang="en-US" sz="2400" b="0" dirty="0" smtClean="0">
                <a:solidFill>
                  <a:schemeClr val="tx1"/>
                </a:solidFill>
              </a:rPr>
              <a:t>files in excel and CSV formats</a:t>
            </a:r>
            <a:endParaRPr lang="en-US" sz="2400" b="0" dirty="0">
              <a:solidFill>
                <a:schemeClr val="tx1"/>
              </a:solidFill>
            </a:endParaRPr>
          </a:p>
          <a:p>
            <a:pPr marL="863600" lvl="2" indent="-292100">
              <a:lnSpc>
                <a:spcPct val="91000"/>
              </a:lnSpc>
              <a:spcBef>
                <a:spcPct val="1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b="0" i="1" dirty="0" smtClean="0">
              <a:solidFill>
                <a:schemeClr val="tx1"/>
              </a:solidFill>
            </a:endParaRPr>
          </a:p>
          <a:p>
            <a:pPr lvl="2" indent="-342900">
              <a:lnSpc>
                <a:spcPct val="91000"/>
              </a:lnSpc>
              <a:spcBef>
                <a:spcPct val="1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b="0" i="1" dirty="0" smtClean="0">
                <a:solidFill>
                  <a:schemeClr val="tx1"/>
                </a:solidFill>
              </a:rPr>
              <a:t>Federal </a:t>
            </a:r>
            <a:r>
              <a:rPr lang="en-US" sz="2400" b="0" i="1" dirty="0">
                <a:solidFill>
                  <a:schemeClr val="tx1"/>
                </a:solidFill>
              </a:rPr>
              <a:t>Register</a:t>
            </a:r>
            <a:r>
              <a:rPr lang="en-US" sz="2400" b="0" dirty="0">
                <a:solidFill>
                  <a:schemeClr val="tx1"/>
                </a:solidFill>
              </a:rPr>
              <a:t> notices</a:t>
            </a:r>
          </a:p>
          <a:p>
            <a:pPr lvl="2" indent="-342900">
              <a:lnSpc>
                <a:spcPct val="91000"/>
              </a:lnSpc>
              <a:spcBef>
                <a:spcPct val="1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b="0" i="1" dirty="0" smtClean="0">
              <a:solidFill>
                <a:schemeClr val="tx1"/>
              </a:solidFill>
            </a:endParaRPr>
          </a:p>
          <a:p>
            <a:pPr lvl="2" indent="-342900">
              <a:lnSpc>
                <a:spcPct val="91000"/>
              </a:lnSpc>
              <a:spcBef>
                <a:spcPct val="1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b="0" i="1" dirty="0" smtClean="0">
                <a:solidFill>
                  <a:schemeClr val="tx1"/>
                </a:solidFill>
              </a:rPr>
              <a:t>Domestic </a:t>
            </a:r>
            <a:r>
              <a:rPr lang="en-US" sz="2400" b="0" i="1" dirty="0">
                <a:solidFill>
                  <a:schemeClr val="tx1"/>
                </a:solidFill>
              </a:rPr>
              <a:t>Mail Manual</a:t>
            </a:r>
            <a:r>
              <a:rPr lang="en-US" sz="2400" b="0" dirty="0">
                <a:solidFill>
                  <a:schemeClr val="tx1"/>
                </a:solidFill>
              </a:rPr>
              <a:t> &amp; </a:t>
            </a:r>
            <a:r>
              <a:rPr lang="en-US" sz="2400" b="0" i="1" dirty="0">
                <a:solidFill>
                  <a:schemeClr val="tx1"/>
                </a:solidFill>
              </a:rPr>
              <a:t>International Mail </a:t>
            </a:r>
            <a:r>
              <a:rPr lang="en-US" sz="2400" b="0" i="1" dirty="0" smtClean="0">
                <a:solidFill>
                  <a:schemeClr val="tx1"/>
                </a:solidFill>
              </a:rPr>
              <a:t>Manual</a:t>
            </a:r>
          </a:p>
          <a:p>
            <a:pPr marL="863600" lvl="2" indent="-292100">
              <a:lnSpc>
                <a:spcPct val="91000"/>
              </a:lnSpc>
              <a:spcBef>
                <a:spcPct val="10000"/>
              </a:spcBef>
              <a:buFont typeface="Wingdings" pitchFamily="2" charset="2"/>
              <a:buChar char="§"/>
            </a:pPr>
            <a:endParaRPr lang="en-US" sz="1000" b="0" i="1" dirty="0" smtClean="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91000"/>
              </a:lnSpc>
              <a:spcBef>
                <a:spcPct val="10000"/>
              </a:spcBef>
            </a:pPr>
            <a:endParaRPr lang="en-US" sz="1050" b="0" dirty="0" smtClean="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91000"/>
              </a:lnSpc>
              <a:spcBef>
                <a:spcPct val="10000"/>
              </a:spcBef>
            </a:pPr>
            <a:r>
              <a:rPr lang="en-US" sz="2800" b="0" dirty="0" smtClean="0">
                <a:solidFill>
                  <a:schemeClr val="tx1"/>
                </a:solidFill>
                <a:cs typeface="Arial" charset="0"/>
              </a:rPr>
              <a:t>DMM</a:t>
            </a:r>
            <a:r>
              <a:rPr lang="en-US" b="0" baseline="60000" dirty="0" smtClean="0">
                <a:solidFill>
                  <a:schemeClr val="tx1"/>
                </a:solidFill>
              </a:rPr>
              <a:t>®</a:t>
            </a:r>
            <a:r>
              <a:rPr lang="en-US" sz="2800" b="0" dirty="0" smtClean="0">
                <a:solidFill>
                  <a:schemeClr val="tx1"/>
                </a:solidFill>
                <a:cs typeface="Arial" charset="0"/>
              </a:rPr>
              <a:t> Advisory </a:t>
            </a:r>
            <a:r>
              <a:rPr lang="en-US" sz="2600" b="0" dirty="0" smtClean="0">
                <a:solidFill>
                  <a:schemeClr val="tx1"/>
                </a:solidFill>
                <a:cs typeface="Arial" charset="0"/>
              </a:rPr>
              <a:t>─</a:t>
            </a:r>
            <a:r>
              <a:rPr lang="en-US" sz="2800" b="0" dirty="0" smtClean="0">
                <a:solidFill>
                  <a:schemeClr val="tx1"/>
                </a:solidFill>
                <a:cs typeface="Arial" charset="0"/>
              </a:rPr>
              <a:t> posted on Postal Explorer, also special e-mail updates</a:t>
            </a:r>
            <a:endParaRPr lang="en-US" sz="24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1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4" descr="HMSP image05a-blank"/>
          <p:cNvPicPr>
            <a:picLocks noChangeAspect="1" noChangeArrowheads="1"/>
          </p:cNvPicPr>
          <p:nvPr/>
        </p:nvPicPr>
        <p:blipFill>
          <a:blip r:embed="rId3"/>
          <a:srcRect t="5417" b="5000"/>
          <a:stretch>
            <a:fillRect/>
          </a:stretch>
        </p:blipFill>
        <p:spPr bwMode="auto">
          <a:xfrm>
            <a:off x="0" y="1047750"/>
            <a:ext cx="91440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1" name="TextBox 7"/>
          <p:cNvSpPr txBox="1">
            <a:spLocks noChangeArrowheads="1"/>
          </p:cNvSpPr>
          <p:nvPr/>
        </p:nvSpPr>
        <p:spPr bwMode="auto">
          <a:xfrm>
            <a:off x="2801938" y="2809875"/>
            <a:ext cx="3524250" cy="247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2000" b="1">
              <a:cs typeface="Arial" charset="0"/>
            </a:endParaRPr>
          </a:p>
          <a:p>
            <a:pPr algn="ctr"/>
            <a:endParaRPr lang="en-US" sz="2000" b="1">
              <a:cs typeface="Arial" charset="0"/>
            </a:endParaRPr>
          </a:p>
          <a:p>
            <a:pPr algn="ctr"/>
            <a:endParaRPr lang="en-US" sz="2000" b="1">
              <a:cs typeface="Arial" charset="0"/>
            </a:endParaRPr>
          </a:p>
          <a:p>
            <a:pPr algn="ctr"/>
            <a:r>
              <a:rPr lang="en-US" sz="2800" b="1">
                <a:cs typeface="Arial" charset="0"/>
              </a:rPr>
              <a:t>Questions?</a:t>
            </a:r>
          </a:p>
          <a:p>
            <a:pPr algn="ctr"/>
            <a:endParaRPr lang="en-US" sz="2800" b="1">
              <a:cs typeface="Arial" charset="0"/>
            </a:endParaRPr>
          </a:p>
          <a:p>
            <a:pPr algn="ctr"/>
            <a:endParaRPr lang="en-US" sz="2000" b="1">
              <a:cs typeface="Arial" charset="0"/>
            </a:endParaRPr>
          </a:p>
          <a:p>
            <a:pPr algn="ctr"/>
            <a:endParaRPr lang="en-US" sz="2000" b="1">
              <a:cs typeface="Arial" charset="0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67700" y="6477000"/>
            <a:ext cx="723900" cy="2286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0066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rgbClr val="000066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rgbClr val="000066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fld id="{F0795597-3F15-485A-AA5C-3E3C18847CCD}" type="slidenum">
              <a:rPr lang="en-US" sz="1000" smtClean="0">
                <a:solidFill>
                  <a:srgbClr val="989A99"/>
                </a:solidFill>
                <a:ea typeface="ヒラギノ角ゴ Pro W3"/>
                <a:cs typeface="ヒラギノ角ゴ Pro W3"/>
              </a:rPr>
              <a:pPr/>
              <a:t>31</a:t>
            </a:fld>
            <a:endParaRPr lang="en-US" sz="1000" smtClean="0">
              <a:solidFill>
                <a:srgbClr val="989A99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1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784EEF6A-F3A9-4ECE-AFF6-680A4DF3C0B5}" type="slidenum">
              <a:rPr lang="en-US" sz="1000" smtClean="0">
                <a:solidFill>
                  <a:srgbClr val="989A99"/>
                </a:solidFill>
              </a:rPr>
              <a:pPr/>
              <a:t>4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8691" y="6577013"/>
            <a:ext cx="15176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FF0000"/>
                </a:solidFill>
              </a:rPr>
              <a:t>DISCUSSION DRAFT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1561426"/>
              </p:ext>
            </p:extLst>
          </p:nvPr>
        </p:nvGraphicFramePr>
        <p:xfrm>
          <a:off x="464713" y="1078867"/>
          <a:ext cx="8177481" cy="539701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5934548"/>
                <a:gridCol w="2242933"/>
              </a:tblGrid>
              <a:tr h="40859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Key Activity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4" marR="91454" marT="45713" marB="45713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Date</a:t>
                      </a:r>
                      <a:endParaRPr lang="en-US" sz="1800" u="non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4" marR="91454" marT="45713" marB="45713" anchor="ctr">
                    <a:solidFill>
                      <a:schemeClr val="accent5"/>
                    </a:solidFill>
                  </a:tcPr>
                </a:tc>
              </a:tr>
              <a:tr h="440021">
                <a:tc>
                  <a:txBody>
                    <a:bodyPr/>
                    <a:lstStyle/>
                    <a:p>
                      <a:pPr lvl="0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Original CPI Rate Case Filing with PRC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4" marR="91454" marT="45713" marB="45713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Jan 15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4" marR="91454" marT="45713" marB="45713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21">
                <a:tc>
                  <a:txBody>
                    <a:bodyPr/>
                    <a:lstStyle/>
                    <a:p>
                      <a:pPr lvl="0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PRC Approval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of First-Class Mail Prices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4" marR="91454" marT="45713" marB="45713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Feb 19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4" marR="91454" marT="45713" marB="45713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21">
                <a:tc>
                  <a:txBody>
                    <a:bodyPr/>
                    <a:lstStyle/>
                    <a:p>
                      <a:pPr lvl="0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PRC Approval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of Competitive Prices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4" marR="91454" marT="45713" marB="45713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Feb 24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4" marR="91454" marT="45713" marB="45713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9">
                <a:tc>
                  <a:txBody>
                    <a:bodyPr/>
                    <a:lstStyle/>
                    <a:p>
                      <a:pPr lvl="0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PRC Remand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of Standard Mail, Periodicals and Package Services Prices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4" marR="91454" marT="45713" marB="45713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Feb 26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4" marR="91454" marT="45713" marB="45713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338">
                <a:tc>
                  <a:txBody>
                    <a:bodyPr/>
                    <a:lstStyle/>
                    <a:p>
                      <a:pPr lvl="0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PRC Approval of Special Services Prices 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4" marR="91454" marT="45713" marB="45713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Mar 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4" marR="91454" marT="45713" marB="45713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803">
                <a:tc>
                  <a:txBody>
                    <a:bodyPr/>
                    <a:lstStyle/>
                    <a:p>
                      <a:pPr lvl="0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New Prices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Submitted with PRC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4" marR="91454" marT="45713" marB="45713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Mar 10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4" marR="91454" marT="45713" marB="45713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766">
                <a:tc>
                  <a:txBody>
                    <a:bodyPr/>
                    <a:lstStyle/>
                    <a:p>
                      <a:pPr lvl="0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PRC Remand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of Standard Mail, Periodicals and Package Services Prices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4" marR="91454" marT="45713" marB="45713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Mar 12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4" marR="91454" marT="45713" marB="45713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21">
                <a:tc>
                  <a:txBody>
                    <a:bodyPr/>
                    <a:lstStyle/>
                    <a:p>
                      <a:pPr lvl="0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Response to Remand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4" marR="91454" marT="45713" marB="45713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April 16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4" marR="91454" marT="45713" marB="45713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21">
                <a:tc>
                  <a:txBody>
                    <a:bodyPr/>
                    <a:lstStyle/>
                    <a:p>
                      <a:pPr lvl="0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PRC Decision 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4" marR="91454" marT="45713" marB="45713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May 7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4" marR="91454" marT="45713" marB="45713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21">
                <a:tc>
                  <a:txBody>
                    <a:bodyPr/>
                    <a:lstStyle/>
                    <a:p>
                      <a:pPr lvl="0"/>
                      <a:r>
                        <a:rPr lang="en-US" sz="1800" b="0" dirty="0" smtClean="0">
                          <a:latin typeface="Calibri" pitchFamily="34" charset="0"/>
                          <a:cs typeface="Calibri" pitchFamily="34" charset="0"/>
                        </a:rPr>
                        <a:t>Implementation of New CPI Prices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4" marR="91454" marT="45713" marB="45713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May 31</a:t>
                      </a:r>
                      <a:endParaRPr lang="en-US" sz="1800" b="1" dirty="0">
                        <a:solidFill>
                          <a:schemeClr val="accent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4" marR="91454" marT="45713" marB="45713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12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BD9BC04F-8E7A-4A55-AD6D-4927C525A5C4}" type="slidenum">
              <a:rPr lang="en-US" sz="1000" smtClean="0">
                <a:solidFill>
                  <a:srgbClr val="989A99"/>
                </a:solidFill>
              </a:rPr>
              <a:pPr/>
              <a:t>5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95274" y="1109663"/>
            <a:ext cx="85130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 Dominant Classification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</a:t>
            </a:r>
            <a:endParaRPr lang="en-US" sz="32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" y="1849300"/>
            <a:ext cx="8513058" cy="4552950"/>
          </a:xfrm>
        </p:spPr>
        <p:txBody>
          <a:bodyPr/>
          <a:lstStyle/>
          <a:p>
            <a:pPr marL="457200" lvl="1" indent="-45720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3000" b="0" dirty="0"/>
              <a:t>Provide </a:t>
            </a:r>
            <a:r>
              <a:rPr lang="en-US" sz="3000" b="0" dirty="0" smtClean="0"/>
              <a:t>more robust pricing for Flats </a:t>
            </a:r>
            <a:r>
              <a:rPr lang="en-US" sz="3000" b="0" dirty="0"/>
              <a:t>Sequencing System (FSS) </a:t>
            </a:r>
            <a:r>
              <a:rPr lang="en-US" sz="3000" b="0" dirty="0" smtClean="0"/>
              <a:t>sorted mail</a:t>
            </a:r>
          </a:p>
          <a:p>
            <a:pPr marL="457200" lvl="1" indent="-45720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3000" b="0" dirty="0" smtClean="0"/>
              <a:t>Provide pricing </a:t>
            </a:r>
            <a:r>
              <a:rPr lang="en-US" sz="3000" b="0" dirty="0"/>
              <a:t>for Carrier-Route Pallets in non-FSS locations</a:t>
            </a:r>
          </a:p>
          <a:p>
            <a:pPr marL="457200" lvl="1" indent="-45720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3000" b="0" dirty="0"/>
              <a:t>Rationalize and simplify Special Service offerings </a:t>
            </a:r>
          </a:p>
          <a:p>
            <a:pPr marL="457200" lvl="1" indent="-45720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3000" b="0" dirty="0"/>
              <a:t>Add 2015 promotions (Earned Value Reply Mail, Color </a:t>
            </a:r>
            <a:r>
              <a:rPr lang="en-US" sz="3000" b="0" dirty="0" err="1"/>
              <a:t>Transpromo</a:t>
            </a:r>
            <a:r>
              <a:rPr lang="en-US" sz="3000" b="0" dirty="0"/>
              <a:t>, Emerging Technologies, Mail Drives Mobile)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71180BB3-4D78-4171-903D-9194DCF61345}" type="slidenum">
              <a:rPr lang="en-US" sz="1000" smtClean="0">
                <a:solidFill>
                  <a:srgbClr val="989A99"/>
                </a:solidFill>
              </a:rPr>
              <a:pPr/>
              <a:t>6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95275" y="1109663"/>
            <a:ext cx="46019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Pricing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FSS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sorted mail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270" y="1694438"/>
            <a:ext cx="8686103" cy="4552950"/>
          </a:xfrm>
        </p:spPr>
        <p:txBody>
          <a:bodyPr/>
          <a:lstStyle/>
          <a:p>
            <a:pPr marL="0" indent="55563" eaLnBrk="1" hangingPunct="1">
              <a:buSzPct val="90000"/>
              <a:buNone/>
            </a:pPr>
            <a:r>
              <a:rPr lang="en-US" sz="2600" b="0" u="sng" dirty="0" smtClean="0"/>
              <a:t>Standard Mail</a:t>
            </a:r>
          </a:p>
          <a:p>
            <a:pPr marL="346075" indent="-290513" eaLnBrk="1" hangingPunct="1">
              <a:buSzPct val="90000"/>
            </a:pPr>
            <a:r>
              <a:rPr lang="en-US" sz="2600" b="0" dirty="0"/>
              <a:t>Per piece price for FSS </a:t>
            </a:r>
            <a:r>
              <a:rPr lang="en-US" sz="2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eligible pieces in scheme bundles on/in any container </a:t>
            </a:r>
            <a:r>
              <a:rPr lang="en-US" sz="2600" b="0" dirty="0"/>
              <a:t>at all entry points </a:t>
            </a:r>
          </a:p>
          <a:p>
            <a:pPr marL="346075" indent="-290513" eaLnBrk="1" hangingPunct="1">
              <a:buSzPct val="90000"/>
            </a:pPr>
            <a:r>
              <a:rPr lang="en-US" sz="2600" b="0" dirty="0"/>
              <a:t>Per piece price for FSS </a:t>
            </a:r>
            <a:r>
              <a:rPr lang="en-US" sz="2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eligible pieces in scheme bundles on/in FSS scheme and facility </a:t>
            </a:r>
            <a:r>
              <a:rPr lang="en-US" sz="2600" b="0" dirty="0"/>
              <a:t>containers entered at the </a:t>
            </a:r>
            <a:r>
              <a:rPr lang="en-US" sz="2600" b="0" dirty="0" smtClean="0"/>
              <a:t>DFSS</a:t>
            </a:r>
          </a:p>
          <a:p>
            <a:pPr marL="346075" indent="-290513" eaLnBrk="1" hangingPunct="1">
              <a:buSzPct val="90000"/>
            </a:pPr>
            <a:r>
              <a:rPr lang="en-US" sz="2600" b="0" dirty="0" smtClean="0"/>
              <a:t>FSS </a:t>
            </a:r>
            <a:r>
              <a:rPr lang="en-US" sz="2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sort for CR High Density/High Density Plus remains </a:t>
            </a:r>
            <a:r>
              <a:rPr lang="en-US" sz="26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optional:</a:t>
            </a:r>
            <a:endParaRPr lang="en-US" sz="26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92150" lvl="1" indent="-346075" eaLnBrk="1" hangingPunct="1">
              <a:buSzPct val="80000"/>
            </a:pP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Pay FSS prices if FSS prepped</a:t>
            </a:r>
          </a:p>
          <a:p>
            <a:pPr marL="692150" lvl="1" indent="-346075" eaLnBrk="1" hangingPunct="1">
              <a:buSzPct val="80000"/>
            </a:pP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Pay HD Carrier Route prices if prepped as HD 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Carrier </a:t>
            </a:r>
            <a:r>
              <a:rPr lang="en-US" b="0" dirty="0" smtClean="0"/>
              <a:t>Route 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71180BB3-4D78-4171-903D-9194DCF61345}" type="slidenum">
              <a:rPr lang="en-US" sz="1000" smtClean="0">
                <a:solidFill>
                  <a:srgbClr val="989A99"/>
                </a:solidFill>
              </a:rPr>
              <a:pPr/>
              <a:t>7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4" y="1733550"/>
            <a:ext cx="8719557" cy="4552950"/>
          </a:xfrm>
        </p:spPr>
        <p:txBody>
          <a:bodyPr/>
          <a:lstStyle/>
          <a:p>
            <a:pPr marL="0" indent="55563" eaLnBrk="1" hangingPunct="1">
              <a:buSzPct val="90000"/>
              <a:buNone/>
            </a:pPr>
            <a:r>
              <a:rPr lang="en-US" b="0" u="sng" dirty="0" smtClean="0"/>
              <a:t>Periodicals</a:t>
            </a:r>
          </a:p>
          <a:p>
            <a:pPr marL="401638" indent="-346075" eaLnBrk="1" hangingPunct="1">
              <a:buSzPct val="90000"/>
            </a:pPr>
            <a:r>
              <a:rPr lang="en-US" b="0" dirty="0" smtClean="0"/>
              <a:t>Created a piece price for FSS Flats</a:t>
            </a:r>
          </a:p>
          <a:p>
            <a:pPr marL="401638" indent="-346075" eaLnBrk="1" hangingPunct="1">
              <a:buSzPct val="90000"/>
            </a:pPr>
            <a:r>
              <a:rPr lang="en-US" b="0" dirty="0" smtClean="0"/>
              <a:t>Bundles priced to encourage scheme containers</a:t>
            </a:r>
          </a:p>
          <a:p>
            <a:pPr marL="401638" indent="-346075" eaLnBrk="1" hangingPunct="1">
              <a:buSzPct val="90000"/>
            </a:pPr>
            <a:r>
              <a:rPr lang="en-US" b="0" dirty="0" smtClean="0"/>
              <a:t>Introduced FSS scheme Sack and Tub prices</a:t>
            </a:r>
          </a:p>
          <a:p>
            <a:pPr marL="401638" indent="-346075" eaLnBrk="1" hangingPunct="1">
              <a:buSzPct val="90000"/>
            </a:pPr>
            <a:r>
              <a:rPr lang="en-US" b="0" dirty="0"/>
              <a:t>Introduces FSS facility Pallet, Sack and Tub prices </a:t>
            </a:r>
            <a:endParaRPr lang="en-US" b="0" dirty="0" smtClean="0"/>
          </a:p>
          <a:p>
            <a:pPr marL="0" lvl="1" indent="0" eaLnBrk="1" hangingPunct="1">
              <a:buSzPct val="90000"/>
              <a:buNone/>
            </a:pPr>
            <a:endParaRPr lang="en-US" sz="1600" dirty="0" smtClean="0"/>
          </a:p>
          <a:p>
            <a:pPr marL="0" lvl="1" indent="55563" eaLnBrk="1" hangingPunct="1">
              <a:buSzPct val="90000"/>
              <a:buNone/>
            </a:pPr>
            <a:r>
              <a:rPr lang="en-US" sz="2800" b="0" u="sng" dirty="0" smtClean="0"/>
              <a:t>BPM Flats</a:t>
            </a:r>
          </a:p>
          <a:p>
            <a:pPr marL="401638" lvl="1" indent="-346075" eaLnBrk="1" hangingPunct="1">
              <a:buSzPct val="90000"/>
              <a:buFont typeface="Arial" panose="020B0604020202020204" pitchFamily="34" charset="0"/>
              <a:buChar char="•"/>
            </a:pPr>
            <a:r>
              <a:rPr lang="en-US" sz="2800" b="0" dirty="0" smtClean="0"/>
              <a:t>FSS piece prices for FSS scheme bundles at all entry points except DDU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95275" y="1109663"/>
            <a:ext cx="46019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Pricing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FSS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sorted mail</a:t>
            </a:r>
          </a:p>
        </p:txBody>
      </p:sp>
    </p:spTree>
    <p:extLst>
      <p:ext uri="{BB962C8B-B14F-4D97-AF65-F5344CB8AC3E}">
        <p14:creationId xmlns:p14="http://schemas.microsoft.com/office/powerpoint/2010/main" xmlns="" val="253280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71180BB3-4D78-4171-903D-9194DCF61345}" type="slidenum">
              <a:rPr lang="en-US" sz="1000" smtClean="0">
                <a:solidFill>
                  <a:srgbClr val="989A99"/>
                </a:solidFill>
              </a:rPr>
              <a:pPr/>
              <a:t>8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95275" y="1109663"/>
            <a:ext cx="61512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Pricing for CR Flats: Non-FSS Zones </a:t>
            </a:r>
            <a:endParaRPr lang="en-US" sz="32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1733550"/>
            <a:ext cx="8507684" cy="4552950"/>
          </a:xfrm>
        </p:spPr>
        <p:txBody>
          <a:bodyPr/>
          <a:lstStyle/>
          <a:p>
            <a:pPr indent="-287338" eaLnBrk="1" hangingPunct="1">
              <a:buSzPct val="90000"/>
              <a:buNone/>
            </a:pPr>
            <a:r>
              <a:rPr lang="en-US" b="0" u="sng" dirty="0" smtClean="0"/>
              <a:t>Standard Mail</a:t>
            </a:r>
          </a:p>
          <a:p>
            <a:pPr marL="346075" indent="-290513" eaLnBrk="1" hangingPunct="1">
              <a:buSzPct val="90000"/>
            </a:pP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 piece price for 5-Digit/Scheme pallets with all Carrier Route bundles at all entry levels</a:t>
            </a:r>
          </a:p>
          <a:p>
            <a:pPr marL="346075" indent="-290513" eaLnBrk="1" hangingPunct="1">
              <a:buSzPct val="90000"/>
            </a:pP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Maintain per piece price for Merged 5-Digit pallets that contains Carrier Route and 5-D bundles </a:t>
            </a:r>
            <a:endParaRPr lang="en-US" b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6075" indent="-290513" eaLnBrk="1" hangingPunct="1">
              <a:buSzPct val="90000"/>
            </a:pPr>
            <a:endParaRPr lang="en-US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55563" eaLnBrk="1" hangingPunct="1">
              <a:buSzPct val="90000"/>
              <a:buNone/>
            </a:pPr>
            <a:r>
              <a:rPr lang="en-US" b="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Periodicals</a:t>
            </a:r>
          </a:p>
          <a:p>
            <a:pPr indent="-287338" eaLnBrk="1" hangingPunct="1">
              <a:buSzPct val="90000"/>
            </a:pP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Introduce a pure </a:t>
            </a:r>
            <a:r>
              <a:rPr lang="en-US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Carrier Route </a:t>
            </a:r>
            <a:r>
              <a:rPr lang="en-US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pallet price for 5-Digit pallets with all Carrier Route bundles at all entry levels </a:t>
            </a:r>
          </a:p>
          <a:p>
            <a:pPr marL="0" indent="0" eaLnBrk="1" hangingPunct="1">
              <a:buSzPct val="9000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019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fld id="{71180BB3-4D78-4171-903D-9194DCF61345}" type="slidenum">
              <a:rPr lang="en-US" sz="1000" smtClean="0">
                <a:solidFill>
                  <a:srgbClr val="989A99"/>
                </a:solidFill>
              </a:rPr>
              <a:pPr/>
              <a:t>9</a:t>
            </a:fld>
            <a:endParaRPr lang="en-US" sz="1000" smtClean="0">
              <a:solidFill>
                <a:srgbClr val="989A99"/>
              </a:solidFill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95275" y="1109663"/>
            <a:ext cx="43291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Simplify Special Services</a:t>
            </a:r>
            <a:endParaRPr lang="en-US" sz="32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1791425"/>
            <a:ext cx="8641498" cy="4552950"/>
          </a:xfrm>
        </p:spPr>
        <p:txBody>
          <a:bodyPr/>
          <a:lstStyle/>
          <a:p>
            <a:pPr marL="346075" indent="-290513" eaLnBrk="1" hangingPunct="1">
              <a:buSzPct val="100000"/>
            </a:pPr>
            <a:r>
              <a:rPr lang="en-US" b="0" dirty="0" smtClean="0"/>
              <a:t>Free USPS Tracking for First-Class Mail Parcels, BPM Parcels, and Library and Media Mail</a:t>
            </a:r>
          </a:p>
          <a:p>
            <a:pPr marL="346075" indent="-290513" eaLnBrk="1" hangingPunct="1">
              <a:buSzPct val="100000"/>
            </a:pPr>
            <a:endParaRPr lang="en-US" sz="1400" b="0" dirty="0" smtClean="0"/>
          </a:p>
          <a:p>
            <a:pPr marL="346075" indent="-290513" eaLnBrk="1" hangingPunct="1">
              <a:buSzPct val="100000"/>
            </a:pPr>
            <a:r>
              <a:rPr lang="en-US" b="0" dirty="0" smtClean="0"/>
              <a:t>Add an Adult Signature option with Certified Mail</a:t>
            </a:r>
          </a:p>
          <a:p>
            <a:pPr marL="346075" indent="-290513" eaLnBrk="1" hangingPunct="1">
              <a:buSzPct val="100000"/>
            </a:pPr>
            <a:endParaRPr lang="en-US" sz="1400" b="0" dirty="0" smtClean="0"/>
          </a:p>
          <a:p>
            <a:pPr marL="346075" indent="-290513" eaLnBrk="1" hangingPunct="1">
              <a:buSzPct val="100000"/>
            </a:pPr>
            <a:r>
              <a:rPr lang="en-US" b="0" dirty="0" smtClean="0"/>
              <a:t>Provide Signatures for items insured for more than $500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xmlns="" val="36058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61924</TotalTime>
  <Words>1486</Words>
  <Application>Microsoft Office PowerPoint</Application>
  <PresentationFormat>On-screen Show (4:3)</PresentationFormat>
  <Paragraphs>488</Paragraphs>
  <Slides>31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U.S. Postal 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Thad Dilley</dc:creator>
  <cp:lastModifiedBy>Dan</cp:lastModifiedBy>
  <cp:revision>987</cp:revision>
  <cp:lastPrinted>2015-05-11T17:23:43Z</cp:lastPrinted>
  <dcterms:created xsi:type="dcterms:W3CDTF">2005-10-12T18:13:39Z</dcterms:created>
  <dcterms:modified xsi:type="dcterms:W3CDTF">2015-05-28T16:04:41Z</dcterms:modified>
</cp:coreProperties>
</file>